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  <p:sldMasterId id="2147483848" r:id="rId5"/>
  </p:sldMasterIdLst>
  <p:notesMasterIdLst>
    <p:notesMasterId r:id="rId17"/>
  </p:notesMasterIdLst>
  <p:handoutMasterIdLst>
    <p:handoutMasterId r:id="rId18"/>
  </p:handoutMasterIdLst>
  <p:sldIdLst>
    <p:sldId id="285" r:id="rId6"/>
    <p:sldId id="493" r:id="rId7"/>
    <p:sldId id="504" r:id="rId8"/>
    <p:sldId id="498" r:id="rId9"/>
    <p:sldId id="496" r:id="rId10"/>
    <p:sldId id="499" r:id="rId11"/>
    <p:sldId id="502" r:id="rId12"/>
    <p:sldId id="497" r:id="rId13"/>
    <p:sldId id="500" r:id="rId14"/>
    <p:sldId id="505" r:id="rId15"/>
    <p:sldId id="479" r:id="rId16"/>
  </p:sldIdLst>
  <p:sldSz cx="13681075" cy="7705725"/>
  <p:notesSz cx="6865938" cy="95408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34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068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6032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1377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67209" algn="l" defTabSz="90689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20663" algn="l" defTabSz="90689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74118" algn="l" defTabSz="90689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27548" algn="l" defTabSz="90689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  <p15:guide id="3" pos="43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E39"/>
    <a:srgbClr val="F5F1EA"/>
    <a:srgbClr val="D8EFF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>
      <p:cViewPr>
        <p:scale>
          <a:sx n="90" d="100"/>
          <a:sy n="90" d="100"/>
        </p:scale>
        <p:origin x="-2528" y="-1272"/>
      </p:cViewPr>
      <p:guideLst>
        <p:guide orient="horz" pos="2427"/>
        <p:guide pos="4309"/>
        <p:guide pos="43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75240" cy="47704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9114" y="0"/>
            <a:ext cx="2975240" cy="47704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062176"/>
            <a:ext cx="2975240" cy="477044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9114" y="9062176"/>
            <a:ext cx="2975240" cy="477044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5988" cy="47750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8348" y="2"/>
            <a:ext cx="2975988" cy="47750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7175" y="715963"/>
            <a:ext cx="6351588" cy="3578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6275" y="4532454"/>
            <a:ext cx="5493392" cy="4292936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061848"/>
            <a:ext cx="2975988" cy="47750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8348" y="9061848"/>
            <a:ext cx="2975988" cy="47750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68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3437" algn="l" defTabSz="9068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6892" algn="l" defTabSz="9068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0329" algn="l" defTabSz="9068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3777" algn="l" defTabSz="9068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67209" algn="l" defTabSz="9068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0663" algn="l" defTabSz="9068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74118" algn="l" defTabSz="9068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27548" algn="l" defTabSz="9068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737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47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57175" y="715963"/>
            <a:ext cx="6351588" cy="3578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72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938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286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658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089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266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716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020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86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90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8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2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926" y="2823489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06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8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2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8" y="1650288"/>
            <a:ext cx="9563909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649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8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2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43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90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9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3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37426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9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3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6322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90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9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3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1" y="2823461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61"/>
            <a:ext cx="4422399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7843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9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3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1" y="1602430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30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84780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9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3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30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910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98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9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3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4" y="1602430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90007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614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99" y="1661582"/>
            <a:ext cx="5803714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130" tIns="66566" rIns="133130" bIns="66566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9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3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1" y="1597986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9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6936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601" y="410295"/>
            <a:ext cx="11799929" cy="1489417"/>
          </a:xfrm>
          <a:prstGeom prst="rect">
            <a:avLst/>
          </a:prstGeom>
        </p:spPr>
        <p:txBody>
          <a:bodyPr lIns="101801" tIns="50907" rIns="101801" bIns="50907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601" y="2051307"/>
            <a:ext cx="11799929" cy="4889212"/>
          </a:xfrm>
          <a:prstGeom prst="rect">
            <a:avLst/>
          </a:prstGeom>
        </p:spPr>
        <p:txBody>
          <a:bodyPr lIns="101801" tIns="50907" rIns="101801" bIns="50907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39" y="7142190"/>
            <a:ext cx="3079749" cy="409576"/>
          </a:xfrm>
          <a:prstGeom prst="rect">
            <a:avLst/>
          </a:prstGeom>
        </p:spPr>
        <p:txBody>
          <a:bodyPr lIns="101801" tIns="50907" rIns="101801" bIns="5090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7" y="7142190"/>
            <a:ext cx="4616452" cy="409576"/>
          </a:xfrm>
          <a:prstGeom prst="rect">
            <a:avLst/>
          </a:prstGeom>
        </p:spPr>
        <p:txBody>
          <a:bodyPr lIns="101801" tIns="50907" rIns="101801" bIns="5090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64" y="7142190"/>
            <a:ext cx="3079749" cy="409576"/>
          </a:xfrm>
          <a:prstGeom prst="rect">
            <a:avLst/>
          </a:prstGeom>
        </p:spPr>
        <p:txBody>
          <a:bodyPr lIns="101801" tIns="50907" rIns="101801" bIns="5090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90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9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3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924" y="2823489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811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9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3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8" y="1650288"/>
            <a:ext cx="9563909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335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9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3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23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80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5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39671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5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24096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80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5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1" y="2823431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2823431"/>
            <a:ext cx="4422399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727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5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1" y="1602425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1602425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11214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5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1602425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910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140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5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7" y="1602425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90002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432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94" y="1661582"/>
            <a:ext cx="5803714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190" tIns="66593" rIns="133190" bIns="6659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5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1" y="1597980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6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6941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90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8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2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73785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80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5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917" y="2823459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226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250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5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8" y="1650288"/>
            <a:ext cx="9563909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764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5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5626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 userDrawn="1"/>
        </p:nvSpPr>
        <p:spPr>
          <a:xfrm>
            <a:off x="1070550" y="365739"/>
            <a:ext cx="708937" cy="12136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806" tIns="53402" rIns="106806" bIns="53402" anchor="ctr"/>
          <a:lstStyle/>
          <a:p>
            <a:pPr algn="ctr" defTabSz="534035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>
              <a:solidFill>
                <a:prstClr val="white"/>
              </a:solidFill>
            </a:endParaRPr>
          </a:p>
        </p:txBody>
      </p:sp>
      <p:pic>
        <p:nvPicPr>
          <p:cNvPr id="5" name="Рисунок 2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801218" y="286422"/>
            <a:ext cx="3414682" cy="493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6081" y="1261101"/>
            <a:ext cx="11628914" cy="2682734"/>
          </a:xfrm>
        </p:spPr>
        <p:txBody>
          <a:bodyPr anchor="b"/>
          <a:lstStyle>
            <a:lvl1pPr algn="ctr">
              <a:defRPr sz="7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0136" y="4047292"/>
            <a:ext cx="10260808" cy="1860433"/>
          </a:xfrm>
        </p:spPr>
        <p:txBody>
          <a:bodyPr/>
          <a:lstStyle>
            <a:lvl1pPr marL="0" indent="0" algn="ctr">
              <a:buNone/>
              <a:defRPr sz="3100"/>
            </a:lvl1pPr>
            <a:lvl2pPr marL="588664" indent="0" algn="ctr">
              <a:buNone/>
              <a:defRPr sz="2500"/>
            </a:lvl2pPr>
            <a:lvl3pPr marL="1177330" indent="0" algn="ctr">
              <a:buNone/>
              <a:defRPr sz="2200"/>
            </a:lvl3pPr>
            <a:lvl4pPr marL="1765990" indent="0" algn="ctr">
              <a:buNone/>
              <a:defRPr sz="2100"/>
            </a:lvl4pPr>
            <a:lvl5pPr marL="2354664" indent="0" algn="ctr">
              <a:buNone/>
              <a:defRPr sz="2100"/>
            </a:lvl5pPr>
            <a:lvl6pPr marL="2943334" indent="0" algn="ctr">
              <a:buNone/>
              <a:defRPr sz="2100"/>
            </a:lvl6pPr>
            <a:lvl7pPr marL="3531994" indent="0" algn="ctr">
              <a:buNone/>
              <a:defRPr sz="2100"/>
            </a:lvl7pPr>
            <a:lvl8pPr marL="4120671" indent="0" algn="ctr">
              <a:buNone/>
              <a:defRPr sz="2100"/>
            </a:lvl8pPr>
            <a:lvl9pPr marL="4709335" indent="0" algn="ctr">
              <a:buNone/>
              <a:defRPr sz="21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D521-BA84-4702-90BC-7C35525286A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63085" y="7142635"/>
            <a:ext cx="3077479" cy="409397"/>
          </a:xfrm>
          <a:prstGeom prst="rect">
            <a:avLst/>
          </a:prstGeom>
        </p:spPr>
        <p:txBody>
          <a:bodyPr lIns="106806" tIns="53402" rIns="106806" bIns="5340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534035">
              <a:defRPr/>
            </a:pPr>
            <a:fld id="{B9F50099-DF57-4CE3-B456-7E5D3D255A2A}" type="slidenum">
              <a:rPr lang="ru-RU" smtClean="0">
                <a:solidFill>
                  <a:prstClr val="black"/>
                </a:solidFill>
              </a:rPr>
              <a:pPr defTabSz="534035"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974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 userDrawn="1"/>
        </p:nvSpPr>
        <p:spPr>
          <a:xfrm>
            <a:off x="1070550" y="365739"/>
            <a:ext cx="708937" cy="12136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806" tIns="53402" rIns="106806" bIns="53402" anchor="ctr"/>
          <a:lstStyle/>
          <a:p>
            <a:pPr algn="ctr" defTabSz="534035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>
              <a:solidFill>
                <a:prstClr val="white"/>
              </a:solidFill>
            </a:endParaRPr>
          </a:p>
        </p:txBody>
      </p:sp>
      <p:pic>
        <p:nvPicPr>
          <p:cNvPr id="5" name="Рисунок 2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801218" y="286422"/>
            <a:ext cx="3414682" cy="493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BB5D5-776C-4B6C-9C7D-59BDA46504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63085" y="7142635"/>
            <a:ext cx="3077479" cy="409397"/>
          </a:xfrm>
          <a:prstGeom prst="rect">
            <a:avLst/>
          </a:prstGeom>
        </p:spPr>
        <p:txBody>
          <a:bodyPr lIns="106806" tIns="53402" rIns="106806" bIns="5340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534035">
              <a:defRPr/>
            </a:pPr>
            <a:fld id="{1FD1EBCE-10C0-473A-B028-ACEF38CDF8FA}" type="slidenum">
              <a:rPr lang="ru-RU" smtClean="0">
                <a:solidFill>
                  <a:prstClr val="black"/>
                </a:solidFill>
              </a:rPr>
              <a:pPr defTabSz="534035"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7198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801218" y="286422"/>
            <a:ext cx="3414682" cy="493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80" y="1921116"/>
            <a:ext cx="11799929" cy="3205367"/>
          </a:xfrm>
        </p:spPr>
        <p:txBody>
          <a:bodyPr anchor="b"/>
          <a:lstStyle>
            <a:lvl1pPr>
              <a:defRPr sz="7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480" y="5156774"/>
            <a:ext cx="11799929" cy="1685626"/>
          </a:xfrm>
        </p:spPr>
        <p:txBody>
          <a:bodyPr/>
          <a:lstStyle>
            <a:lvl1pPr marL="0" indent="0">
              <a:buNone/>
              <a:defRPr sz="3100">
                <a:solidFill>
                  <a:schemeClr val="tx1"/>
                </a:solidFill>
              </a:defRPr>
            </a:lvl1pPr>
            <a:lvl2pPr marL="58866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1773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76599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5466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433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3199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2067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0933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DDB6-C034-45A1-862A-77426B1943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63085" y="7142635"/>
            <a:ext cx="3077479" cy="409397"/>
          </a:xfrm>
          <a:prstGeom prst="rect">
            <a:avLst/>
          </a:prstGeom>
        </p:spPr>
        <p:txBody>
          <a:bodyPr lIns="106806" tIns="53402" rIns="106806" bIns="5340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534035">
              <a:defRPr/>
            </a:pPr>
            <a:fld id="{C2D44F78-1C41-4D84-9ABA-4F0E13CE6B32}" type="slidenum">
              <a:rPr lang="ru-RU" smtClean="0">
                <a:solidFill>
                  <a:prstClr val="black"/>
                </a:solidFill>
              </a:rPr>
              <a:pPr defTabSz="534035"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4549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575" y="2051327"/>
            <a:ext cx="5814457" cy="48892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6052" y="2051327"/>
            <a:ext cx="5814457" cy="48892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DAB3-4BCE-4E21-86BB-A2B26DDAFCB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63085" y="7142635"/>
            <a:ext cx="3077479" cy="409397"/>
          </a:xfrm>
          <a:prstGeom prst="rect">
            <a:avLst/>
          </a:prstGeom>
        </p:spPr>
        <p:txBody>
          <a:bodyPr lIns="106806" tIns="53402" rIns="106806" bIns="5340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534035">
              <a:defRPr/>
            </a:pPr>
            <a:fld id="{0AD7263B-D223-4B62-8093-C704B90DCB09}" type="slidenum">
              <a:rPr lang="ru-RU" smtClean="0">
                <a:solidFill>
                  <a:prstClr val="black"/>
                </a:solidFill>
              </a:rPr>
              <a:pPr defTabSz="534035"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989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385" y="410261"/>
            <a:ext cx="11799929" cy="148941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365" y="1888973"/>
            <a:ext cx="5787735" cy="92575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8664" indent="0">
              <a:buNone/>
              <a:defRPr sz="2500" b="1"/>
            </a:lvl2pPr>
            <a:lvl3pPr marL="1177330" indent="0">
              <a:buNone/>
              <a:defRPr sz="2200" b="1"/>
            </a:lvl3pPr>
            <a:lvl4pPr marL="1765990" indent="0">
              <a:buNone/>
              <a:defRPr sz="2100" b="1"/>
            </a:lvl4pPr>
            <a:lvl5pPr marL="2354664" indent="0">
              <a:buNone/>
              <a:defRPr sz="2100" b="1"/>
            </a:lvl5pPr>
            <a:lvl6pPr marL="2943334" indent="0">
              <a:buNone/>
              <a:defRPr sz="2100" b="1"/>
            </a:lvl6pPr>
            <a:lvl7pPr marL="3531994" indent="0">
              <a:buNone/>
              <a:defRPr sz="2100" b="1"/>
            </a:lvl7pPr>
            <a:lvl8pPr marL="4120671" indent="0">
              <a:buNone/>
              <a:defRPr sz="2100" b="1"/>
            </a:lvl8pPr>
            <a:lvl9pPr marL="4709335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365" y="2814730"/>
            <a:ext cx="5787735" cy="41400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6080" y="1888973"/>
            <a:ext cx="5816239" cy="92575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8664" indent="0">
              <a:buNone/>
              <a:defRPr sz="2500" b="1"/>
            </a:lvl2pPr>
            <a:lvl3pPr marL="1177330" indent="0">
              <a:buNone/>
              <a:defRPr sz="2200" b="1"/>
            </a:lvl3pPr>
            <a:lvl4pPr marL="1765990" indent="0">
              <a:buNone/>
              <a:defRPr sz="2100" b="1"/>
            </a:lvl4pPr>
            <a:lvl5pPr marL="2354664" indent="0">
              <a:buNone/>
              <a:defRPr sz="2100" b="1"/>
            </a:lvl5pPr>
            <a:lvl6pPr marL="2943334" indent="0">
              <a:buNone/>
              <a:defRPr sz="2100" b="1"/>
            </a:lvl6pPr>
            <a:lvl7pPr marL="3531994" indent="0">
              <a:buNone/>
              <a:defRPr sz="2100" b="1"/>
            </a:lvl7pPr>
            <a:lvl8pPr marL="4120671" indent="0">
              <a:buNone/>
              <a:defRPr sz="2100" b="1"/>
            </a:lvl8pPr>
            <a:lvl9pPr marL="4709335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6080" y="2814730"/>
            <a:ext cx="5816239" cy="41400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E9B88-1371-4E31-9516-DE2794BA7A6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63085" y="7142635"/>
            <a:ext cx="3077479" cy="409397"/>
          </a:xfrm>
          <a:prstGeom prst="rect">
            <a:avLst/>
          </a:prstGeom>
        </p:spPr>
        <p:txBody>
          <a:bodyPr lIns="106806" tIns="53402" rIns="106806" bIns="5340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534035">
              <a:defRPr/>
            </a:pPr>
            <a:fld id="{4E93AF8B-6981-4803-ADD9-2BB3838A9F96}" type="slidenum">
              <a:rPr lang="ru-RU" smtClean="0">
                <a:solidFill>
                  <a:prstClr val="black"/>
                </a:solidFill>
              </a:rPr>
              <a:pPr defTabSz="534035"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258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EED42-6A4A-4D65-B383-7FD91E813DC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63085" y="7142635"/>
            <a:ext cx="3077479" cy="409397"/>
          </a:xfrm>
          <a:prstGeom prst="rect">
            <a:avLst/>
          </a:prstGeom>
        </p:spPr>
        <p:txBody>
          <a:bodyPr lIns="106806" tIns="53402" rIns="106806" bIns="5340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534035">
              <a:defRPr/>
            </a:pPr>
            <a:fld id="{0F71C28D-2960-4FBF-9707-5EAB32DA8519}" type="slidenum">
              <a:rPr lang="ru-RU" smtClean="0">
                <a:solidFill>
                  <a:prstClr val="black"/>
                </a:solidFill>
              </a:rPr>
              <a:pPr defTabSz="534035"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6563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EADE6-1937-473F-8A1F-3EB8AB3ADB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63085" y="7142635"/>
            <a:ext cx="3077479" cy="409397"/>
          </a:xfrm>
          <a:prstGeom prst="rect">
            <a:avLst/>
          </a:prstGeom>
        </p:spPr>
        <p:txBody>
          <a:bodyPr lIns="106806" tIns="53402" rIns="106806" bIns="5340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534035">
              <a:defRPr/>
            </a:pPr>
            <a:fld id="{2D305FAA-EE2A-4B11-B3C9-74D44FB9CC87}" type="slidenum">
              <a:rPr lang="ru-RU" smtClean="0">
                <a:solidFill>
                  <a:prstClr val="black"/>
                </a:solidFill>
              </a:rPr>
              <a:pPr defTabSz="534035"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36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8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2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04592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357" y="513717"/>
            <a:ext cx="4412504" cy="1798003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6239" y="1109484"/>
            <a:ext cx="6926044" cy="5476060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1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357" y="2311745"/>
            <a:ext cx="4412504" cy="4282743"/>
          </a:xfrm>
        </p:spPr>
        <p:txBody>
          <a:bodyPr/>
          <a:lstStyle>
            <a:lvl1pPr marL="0" indent="0">
              <a:buNone/>
              <a:defRPr sz="2100"/>
            </a:lvl1pPr>
            <a:lvl2pPr marL="588664" indent="0">
              <a:buNone/>
              <a:defRPr sz="1800"/>
            </a:lvl2pPr>
            <a:lvl3pPr marL="1177330" indent="0">
              <a:buNone/>
              <a:defRPr sz="1600"/>
            </a:lvl3pPr>
            <a:lvl4pPr marL="1765990" indent="0">
              <a:buNone/>
              <a:defRPr sz="1300"/>
            </a:lvl4pPr>
            <a:lvl5pPr marL="2354664" indent="0">
              <a:buNone/>
              <a:defRPr sz="1300"/>
            </a:lvl5pPr>
            <a:lvl6pPr marL="2943334" indent="0">
              <a:buNone/>
              <a:defRPr sz="1300"/>
            </a:lvl6pPr>
            <a:lvl7pPr marL="3531994" indent="0">
              <a:buNone/>
              <a:defRPr sz="1300"/>
            </a:lvl7pPr>
            <a:lvl8pPr marL="4120671" indent="0">
              <a:buNone/>
              <a:defRPr sz="1300"/>
            </a:lvl8pPr>
            <a:lvl9pPr marL="4709335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5DC45-1552-408B-A671-467C1266502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63085" y="7142635"/>
            <a:ext cx="3077479" cy="409397"/>
          </a:xfrm>
          <a:prstGeom prst="rect">
            <a:avLst/>
          </a:prstGeom>
        </p:spPr>
        <p:txBody>
          <a:bodyPr lIns="106806" tIns="53402" rIns="106806" bIns="5340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534035">
              <a:defRPr/>
            </a:pPr>
            <a:fld id="{85457A79-FB1D-47F7-B802-09BECE02A139}" type="slidenum">
              <a:rPr lang="ru-RU" smtClean="0">
                <a:solidFill>
                  <a:prstClr val="black"/>
                </a:solidFill>
              </a:rPr>
              <a:pPr defTabSz="534035"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8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357" y="513717"/>
            <a:ext cx="4412504" cy="1798003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6239" y="1109484"/>
            <a:ext cx="6926044" cy="5476060"/>
          </a:xfrm>
        </p:spPr>
        <p:txBody>
          <a:bodyPr rtlCol="0">
            <a:normAutofit/>
          </a:bodyPr>
          <a:lstStyle>
            <a:lvl1pPr marL="0" indent="0">
              <a:buNone/>
              <a:defRPr sz="4000"/>
            </a:lvl1pPr>
            <a:lvl2pPr marL="588664" indent="0">
              <a:buNone/>
              <a:defRPr sz="3600"/>
            </a:lvl2pPr>
            <a:lvl3pPr marL="1177330" indent="0">
              <a:buNone/>
              <a:defRPr sz="3100"/>
            </a:lvl3pPr>
            <a:lvl4pPr marL="1765990" indent="0">
              <a:buNone/>
              <a:defRPr sz="2500"/>
            </a:lvl4pPr>
            <a:lvl5pPr marL="2354664" indent="0">
              <a:buNone/>
              <a:defRPr sz="2500"/>
            </a:lvl5pPr>
            <a:lvl6pPr marL="2943334" indent="0">
              <a:buNone/>
              <a:defRPr sz="2500"/>
            </a:lvl6pPr>
            <a:lvl7pPr marL="3531994" indent="0">
              <a:buNone/>
              <a:defRPr sz="2500"/>
            </a:lvl7pPr>
            <a:lvl8pPr marL="4120671" indent="0">
              <a:buNone/>
              <a:defRPr sz="2500"/>
            </a:lvl8pPr>
            <a:lvl9pPr marL="4709335" indent="0">
              <a:buNone/>
              <a:defRPr sz="25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357" y="2311745"/>
            <a:ext cx="4412504" cy="4282743"/>
          </a:xfrm>
        </p:spPr>
        <p:txBody>
          <a:bodyPr/>
          <a:lstStyle>
            <a:lvl1pPr marL="0" indent="0">
              <a:buNone/>
              <a:defRPr sz="2100"/>
            </a:lvl1pPr>
            <a:lvl2pPr marL="588664" indent="0">
              <a:buNone/>
              <a:defRPr sz="1800"/>
            </a:lvl2pPr>
            <a:lvl3pPr marL="1177330" indent="0">
              <a:buNone/>
              <a:defRPr sz="1600"/>
            </a:lvl3pPr>
            <a:lvl4pPr marL="1765990" indent="0">
              <a:buNone/>
              <a:defRPr sz="1300"/>
            </a:lvl4pPr>
            <a:lvl5pPr marL="2354664" indent="0">
              <a:buNone/>
              <a:defRPr sz="1300"/>
            </a:lvl5pPr>
            <a:lvl6pPr marL="2943334" indent="0">
              <a:buNone/>
              <a:defRPr sz="1300"/>
            </a:lvl6pPr>
            <a:lvl7pPr marL="3531994" indent="0">
              <a:buNone/>
              <a:defRPr sz="1300"/>
            </a:lvl7pPr>
            <a:lvl8pPr marL="4120671" indent="0">
              <a:buNone/>
              <a:defRPr sz="1300"/>
            </a:lvl8pPr>
            <a:lvl9pPr marL="4709335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55C5E-30F9-47EC-8333-83D8D09CC70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63085" y="7142635"/>
            <a:ext cx="3077479" cy="409397"/>
          </a:xfrm>
          <a:prstGeom prst="rect">
            <a:avLst/>
          </a:prstGeom>
        </p:spPr>
        <p:txBody>
          <a:bodyPr lIns="106806" tIns="53402" rIns="106806" bIns="5340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534035">
              <a:defRPr/>
            </a:pPr>
            <a:fld id="{DBF36460-5E46-43FD-B77F-46F9FF4EEE04}" type="slidenum">
              <a:rPr lang="ru-RU" smtClean="0">
                <a:solidFill>
                  <a:prstClr val="black"/>
                </a:solidFill>
              </a:rPr>
              <a:pPr defTabSz="534035"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311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CF959-50AE-465D-978B-998FC3BE5B5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63085" y="7142635"/>
            <a:ext cx="3077479" cy="409397"/>
          </a:xfrm>
          <a:prstGeom prst="rect">
            <a:avLst/>
          </a:prstGeom>
        </p:spPr>
        <p:txBody>
          <a:bodyPr lIns="106806" tIns="53402" rIns="106806" bIns="5340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534035">
              <a:defRPr/>
            </a:pPr>
            <a:fld id="{7915216D-E52B-42E5-9ADA-F61475677D47}" type="slidenum">
              <a:rPr lang="ru-RU" smtClean="0">
                <a:solidFill>
                  <a:prstClr val="black"/>
                </a:solidFill>
              </a:rPr>
              <a:pPr defTabSz="534035"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509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90521" y="410292"/>
            <a:ext cx="2949982" cy="653024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576" y="410292"/>
            <a:ext cx="8678932" cy="65302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EA312-D366-4A36-AEED-0DADC607AEE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63085" y="7142635"/>
            <a:ext cx="3077479" cy="409397"/>
          </a:xfrm>
          <a:prstGeom prst="rect">
            <a:avLst/>
          </a:prstGeom>
        </p:spPr>
        <p:txBody>
          <a:bodyPr lIns="106806" tIns="53402" rIns="106806" bIns="5340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534035">
              <a:defRPr/>
            </a:pPr>
            <a:fld id="{065E8636-C79B-48F5-86CF-5705301B1C7E}" type="slidenum">
              <a:rPr lang="ru-RU" smtClean="0">
                <a:solidFill>
                  <a:prstClr val="black"/>
                </a:solidFill>
              </a:rPr>
              <a:pPr defTabSz="534035"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2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90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8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2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1" y="2823461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61"/>
            <a:ext cx="4422399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8658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8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2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1" y="1602431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31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4213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8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2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31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910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7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8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2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4" y="1602431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90011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45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403" y="1661582"/>
            <a:ext cx="5803714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115" tIns="66553" rIns="133115" bIns="6655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90" y="466025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4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8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2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4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8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2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1" y="1597986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9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83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3437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06892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60329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13777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0079" indent="-340079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Arial" charset="0"/>
        </a:defRPr>
      </a:lvl1pPr>
      <a:lvl2pPr marL="736841" indent="-283405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33606" indent="-22672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Arial" charset="0"/>
        </a:defRPr>
      </a:lvl3pPr>
      <a:lvl4pPr marL="1587060" indent="-22672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40493" indent="-22672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493939" indent="-22672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47376" indent="-22672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00824" indent="-22672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54275" indent="-22672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818" y="1677577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51" y="2818331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48" y="6903034"/>
            <a:ext cx="2121357" cy="410259"/>
          </a:xfrm>
          <a:prstGeom prst="rect">
            <a:avLst/>
          </a:prstGeom>
        </p:spPr>
        <p:txBody>
          <a:bodyPr vert="horz" lIns="119799" tIns="59885" rIns="119799" bIns="59885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43" y="560729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449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115" tIns="66553" rIns="133115" bIns="6655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6" y="391843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7" y="475449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115" tIns="66553" rIns="133115" bIns="6655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4" y="1054577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3115" tIns="66553" rIns="133115" bIns="6655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598973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598973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598973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49560" indent="-249560" algn="l" defTabSz="598973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598973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598973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294329" indent="-299483" algn="l" defTabSz="5989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893312" indent="-299483" algn="l" defTabSz="5989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492271" indent="-299483" algn="l" defTabSz="5989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091249" indent="-299483" algn="l" defTabSz="5989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9897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8973" algn="l" defTabSz="59897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939" algn="l" defTabSz="59897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96914" algn="l" defTabSz="59897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95879" algn="l" defTabSz="59897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994848" algn="l" defTabSz="59897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93810" algn="l" defTabSz="59897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192794" algn="l" defTabSz="59897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791761" algn="l" defTabSz="59897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818" y="1677577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51" y="2818330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48" y="6903029"/>
            <a:ext cx="2121357" cy="410259"/>
          </a:xfrm>
          <a:prstGeom prst="rect">
            <a:avLst/>
          </a:prstGeom>
        </p:spPr>
        <p:txBody>
          <a:bodyPr vert="horz" lIns="119815" tIns="59894" rIns="119815" bIns="59894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43" y="560727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449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130" tIns="66566" rIns="133130" bIns="66566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6" y="391843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7" y="475449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130" tIns="66566" rIns="133130" bIns="66566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4" y="1054577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3130" tIns="66566" rIns="133130" bIns="665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599068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599068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599068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49601" indent="-249601" algn="l" defTabSz="599068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599068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599068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294839" indent="-299523" algn="l" defTabSz="5990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893906" indent="-299523" algn="l" defTabSz="5990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492966" indent="-299523" algn="l" defTabSz="5990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092034" indent="-299523" algn="l" defTabSz="5990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9906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9068" algn="l" defTabSz="59906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98129" algn="l" defTabSz="59906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97188" algn="l" defTabSz="59906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96251" algn="l" defTabSz="59906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995317" algn="l" defTabSz="59906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94369" algn="l" defTabSz="59906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193436" algn="l" defTabSz="59906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792502" algn="l" defTabSz="59906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818" y="1677569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51" y="2818326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48" y="6903029"/>
            <a:ext cx="2121357" cy="410259"/>
          </a:xfrm>
          <a:prstGeom prst="rect">
            <a:avLst/>
          </a:prstGeom>
        </p:spPr>
        <p:txBody>
          <a:bodyPr vert="horz" lIns="119867" tIns="59918" rIns="119867" bIns="59918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4" y="560725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8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418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190" tIns="66593" rIns="133190" bIns="6659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6" y="391815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7" y="475418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190" tIns="66593" rIns="133190" bIns="6659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4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3190" tIns="66593" rIns="133190" bIns="665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599324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599324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599324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49709" indent="-249709" algn="l" defTabSz="599324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599324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599324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296254" indent="-299658" algn="l" defTabSz="59932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895585" indent="-299658" algn="l" defTabSz="59932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494899" indent="-299658" algn="l" defTabSz="59932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094223" indent="-299658" algn="l" defTabSz="59932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9932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9324" algn="l" defTabSz="59932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98640" algn="l" defTabSz="59932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97955" algn="l" defTabSz="59932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97276" algn="l" defTabSz="59932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996603" algn="l" defTabSz="59932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95921" algn="l" defTabSz="59932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195238" algn="l" defTabSz="59932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794566" algn="l" defTabSz="59932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2937631" y="7207330"/>
            <a:ext cx="536275" cy="427197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806" tIns="53402" rIns="106806" bIns="53402" anchor="ctr"/>
          <a:lstStyle/>
          <a:p>
            <a:pPr algn="ctr" defTabSz="534035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40512" y="411015"/>
            <a:ext cx="11800053" cy="148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806" tIns="53402" rIns="106806" bIns="534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40512" y="2051845"/>
            <a:ext cx="11800053" cy="4888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806" tIns="53402" rIns="106806" bIns="534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511" y="7142635"/>
            <a:ext cx="3077479" cy="409397"/>
          </a:xfrm>
          <a:prstGeom prst="rect">
            <a:avLst/>
          </a:prstGeom>
        </p:spPr>
        <p:txBody>
          <a:bodyPr vert="horz" lIns="106806" tIns="53402" rIns="106806" bIns="53402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534035">
              <a:defRPr/>
            </a:pPr>
            <a:fld id="{92E0F061-A3CF-4766-A837-7CAA65E0699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534035">
                <a:defRPr/>
              </a:pPr>
              <a:t>21.06.2022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925" y="7142635"/>
            <a:ext cx="4617236" cy="409397"/>
          </a:xfrm>
          <a:prstGeom prst="rect">
            <a:avLst/>
          </a:prstGeom>
        </p:spPr>
        <p:txBody>
          <a:bodyPr vert="horz" lIns="106806" tIns="53402" rIns="106806" bIns="5340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534035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11226" y="7265588"/>
            <a:ext cx="591121" cy="315747"/>
          </a:xfrm>
          <a:prstGeom prst="rect">
            <a:avLst/>
          </a:prstGeom>
          <a:noFill/>
        </p:spPr>
        <p:txBody>
          <a:bodyPr lIns="106806" tIns="53402" rIns="106806" bIns="53402">
            <a:spAutoFit/>
          </a:bodyPr>
          <a:lstStyle/>
          <a:p>
            <a:pPr algn="ctr" defTabSz="534035" fontAlgn="auto">
              <a:spcBef>
                <a:spcPts val="0"/>
              </a:spcBef>
              <a:spcAft>
                <a:spcPts val="0"/>
              </a:spcAft>
              <a:defRPr/>
            </a:pPr>
            <a:fld id="{1006A55F-99B2-445B-BBA9-BCAA79D429AF}" type="slidenum">
              <a:rPr lang="ru-RU" sz="1300">
                <a:solidFill>
                  <a:srgbClr val="562212"/>
                </a:solidFill>
                <a:latin typeface="Calibri"/>
              </a:rPr>
              <a:pPr algn="ctr" defTabSz="534035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300" dirty="0">
              <a:solidFill>
                <a:srgbClr val="562212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015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defTabSz="1175626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75626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 Light"/>
        </a:defRPr>
      </a:lvl2pPr>
      <a:lvl3pPr algn="l" defTabSz="1175626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 Light"/>
        </a:defRPr>
      </a:lvl3pPr>
      <a:lvl4pPr algn="l" defTabSz="1175626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 Light"/>
        </a:defRPr>
      </a:lvl4pPr>
      <a:lvl5pPr algn="l" defTabSz="1175626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 Light"/>
        </a:defRPr>
      </a:lvl5pPr>
      <a:lvl6pPr marL="534035" algn="l" defTabSz="1175626" rtl="0" fontAlgn="base">
        <a:lnSpc>
          <a:spcPct val="90000"/>
        </a:lnSpc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 Light"/>
        </a:defRPr>
      </a:lvl6pPr>
      <a:lvl7pPr marL="1068067" algn="l" defTabSz="1175626" rtl="0" fontAlgn="base">
        <a:lnSpc>
          <a:spcPct val="90000"/>
        </a:lnSpc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 Light"/>
        </a:defRPr>
      </a:lvl7pPr>
      <a:lvl8pPr marL="1602113" algn="l" defTabSz="1175626" rtl="0" fontAlgn="base">
        <a:lnSpc>
          <a:spcPct val="90000"/>
        </a:lnSpc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 Light"/>
        </a:defRPr>
      </a:lvl8pPr>
      <a:lvl9pPr marL="2136136" algn="l" defTabSz="1175626" rtl="0" fontAlgn="base">
        <a:lnSpc>
          <a:spcPct val="90000"/>
        </a:lnSpc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 Light"/>
        </a:defRPr>
      </a:lvl9pPr>
    </p:titleStyle>
    <p:bodyStyle>
      <a:lvl1pPr marL="292978" indent="-292978" algn="l" defTabSz="1175626" rtl="0" eaLnBrk="0" fontAlgn="base" hangingPunct="0">
        <a:lnSpc>
          <a:spcPct val="90000"/>
        </a:lnSpc>
        <a:spcBef>
          <a:spcPts val="1289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82639" indent="-292978" algn="l" defTabSz="1175626" rtl="0" eaLnBrk="0" fontAlgn="base" hangingPunct="0">
        <a:lnSpc>
          <a:spcPct val="90000"/>
        </a:lnSpc>
        <a:spcBef>
          <a:spcPts val="644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70458" indent="-292978" algn="l" defTabSz="1175626" rtl="0" eaLnBrk="0" fontAlgn="base" hangingPunct="0">
        <a:lnSpc>
          <a:spcPct val="90000"/>
        </a:lnSpc>
        <a:spcBef>
          <a:spcPts val="644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2060116" indent="-292978" algn="l" defTabSz="1175626" rtl="0" eaLnBrk="0" fontAlgn="base" hangingPunct="0">
        <a:lnSpc>
          <a:spcPct val="90000"/>
        </a:lnSpc>
        <a:spcBef>
          <a:spcPts val="644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647926" indent="-292978" algn="l" defTabSz="1175626" rtl="0" eaLnBrk="0" fontAlgn="base" hangingPunct="0">
        <a:lnSpc>
          <a:spcPct val="90000"/>
        </a:lnSpc>
        <a:spcBef>
          <a:spcPts val="644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237669" indent="-294336" algn="l" defTabSz="1177330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826337" indent="-294336" algn="l" defTabSz="1177330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414999" indent="-294336" algn="l" defTabSz="1177330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5003663" indent="-294336" algn="l" defTabSz="1177330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733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88664" algn="l" defTabSz="117733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77330" algn="l" defTabSz="117733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5990" algn="l" defTabSz="117733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54664" algn="l" defTabSz="117733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943334" algn="l" defTabSz="117733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31994" algn="l" defTabSz="117733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120671" algn="l" defTabSz="117733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709335" algn="l" defTabSz="117733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9.png"/><Relationship Id="rId5" Type="http://schemas.openxmlformats.org/officeDocument/2006/relationships/image" Target="../media/image23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gif"/><Relationship Id="rId7" Type="http://schemas.openxmlformats.org/officeDocument/2006/relationships/image" Target="../media/image3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29.jpeg"/><Relationship Id="rId5" Type="http://schemas.openxmlformats.org/officeDocument/2006/relationships/image" Target="../media/image28.png"/><Relationship Id="rId10" Type="http://schemas.openxmlformats.org/officeDocument/2006/relationships/image" Target="../media/image33.gif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7035914" y="67837"/>
            <a:ext cx="6645163" cy="6239911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48"/>
          <a:stretch/>
        </p:blipFill>
        <p:spPr bwMode="auto">
          <a:xfrm>
            <a:off x="11377103" y="3019452"/>
            <a:ext cx="1898559" cy="3345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" y="36475"/>
            <a:ext cx="6010275" cy="18954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793" y="2089102"/>
            <a:ext cx="12926538" cy="5616623"/>
          </a:xfrm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200" b="1" i="1" dirty="0">
                <a:solidFill>
                  <a:schemeClr val="tx1"/>
                </a:solidFill>
                <a:latin typeface="+mj-lt"/>
                <a:ea typeface="Times New Roman"/>
              </a:rPr>
              <a:t/>
            </a:r>
            <a:br>
              <a:rPr lang="ru-RU" sz="200" b="1" i="1" dirty="0">
                <a:solidFill>
                  <a:schemeClr val="tx1"/>
                </a:solidFill>
                <a:latin typeface="+mj-lt"/>
                <a:ea typeface="Times New Roman"/>
              </a:rPr>
            </a:br>
            <a:r>
              <a:rPr lang="ru-RU" sz="200" b="1" i="1" dirty="0">
                <a:solidFill>
                  <a:schemeClr val="tx1"/>
                </a:solidFill>
                <a:latin typeface="+mj-lt"/>
                <a:ea typeface="Times New Roman"/>
              </a:rPr>
              <a:t/>
            </a:r>
            <a:br>
              <a:rPr lang="ru-RU" sz="200" b="1" i="1" dirty="0">
                <a:solidFill>
                  <a:schemeClr val="tx1"/>
                </a:solidFill>
                <a:latin typeface="+mj-lt"/>
                <a:ea typeface="Times New Roman"/>
              </a:rPr>
            </a:br>
            <a:r>
              <a:rPr lang="ru-RU" sz="3600" b="1" dirty="0">
                <a:solidFill>
                  <a:srgbClr val="562212"/>
                </a:solidFill>
                <a:ea typeface="+mn-ea"/>
                <a:cs typeface="Arial" charset="0"/>
              </a:rPr>
              <a:t>Системные проблемы предпринимательства </a:t>
            </a:r>
            <a:r>
              <a:rPr lang="en-US" sz="3600" b="1" dirty="0" smtClean="0">
                <a:solidFill>
                  <a:srgbClr val="562212"/>
                </a:solidFill>
                <a:ea typeface="+mn-ea"/>
                <a:cs typeface="Arial" charset="0"/>
              </a:rPr>
              <a:t/>
            </a:r>
            <a:br>
              <a:rPr lang="en-US" sz="3600" b="1" dirty="0" smtClean="0">
                <a:solidFill>
                  <a:srgbClr val="562212"/>
                </a:solidFill>
                <a:ea typeface="+mn-ea"/>
                <a:cs typeface="Arial" charset="0"/>
              </a:rPr>
            </a:br>
            <a:r>
              <a:rPr lang="ru-RU" sz="3600" b="1" dirty="0" smtClean="0">
                <a:solidFill>
                  <a:srgbClr val="562212"/>
                </a:solidFill>
                <a:ea typeface="+mn-ea"/>
                <a:cs typeface="Arial" charset="0"/>
              </a:rPr>
              <a:t>в </a:t>
            </a:r>
            <a:r>
              <a:rPr lang="ru-RU" sz="3600" b="1" dirty="0">
                <a:solidFill>
                  <a:srgbClr val="562212"/>
                </a:solidFill>
                <a:ea typeface="+mn-ea"/>
                <a:cs typeface="Arial" charset="0"/>
              </a:rPr>
              <a:t>условиях санкционной политики </a:t>
            </a:r>
            <a:r>
              <a:rPr lang="en-US" sz="3600" b="1" dirty="0" smtClean="0">
                <a:solidFill>
                  <a:srgbClr val="562212"/>
                </a:solidFill>
                <a:ea typeface="+mn-ea"/>
                <a:cs typeface="Arial" charset="0"/>
              </a:rPr>
              <a:t/>
            </a:r>
            <a:br>
              <a:rPr lang="en-US" sz="3600" b="1" dirty="0" smtClean="0">
                <a:solidFill>
                  <a:srgbClr val="562212"/>
                </a:solidFill>
                <a:ea typeface="+mn-ea"/>
                <a:cs typeface="Arial" charset="0"/>
              </a:rPr>
            </a:br>
            <a:r>
              <a:rPr lang="ru-RU" sz="3600" b="1" dirty="0" smtClean="0">
                <a:solidFill>
                  <a:srgbClr val="562212"/>
                </a:solidFill>
                <a:ea typeface="+mn-ea"/>
                <a:cs typeface="Arial" charset="0"/>
              </a:rPr>
              <a:t>и </a:t>
            </a:r>
            <a:r>
              <a:rPr lang="ru-RU" sz="3600" b="1" dirty="0">
                <a:solidFill>
                  <a:srgbClr val="562212"/>
                </a:solidFill>
                <a:ea typeface="+mn-ea"/>
                <a:cs typeface="Arial" charset="0"/>
              </a:rPr>
              <a:t>возможные пути их решения</a:t>
            </a:r>
            <a:br>
              <a:rPr lang="ru-RU" sz="3600" b="1" dirty="0">
                <a:solidFill>
                  <a:srgbClr val="562212"/>
                </a:solidFill>
                <a:ea typeface="+mn-ea"/>
                <a:cs typeface="Arial" charset="0"/>
              </a:rPr>
            </a:br>
            <a:r>
              <a:rPr lang="ru-RU" sz="3600" b="1" dirty="0">
                <a:solidFill>
                  <a:srgbClr val="562212"/>
                </a:solidFill>
                <a:ea typeface="+mn-ea"/>
                <a:cs typeface="Arial" charset="0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+mj-lt"/>
                <a:ea typeface="Times New Roman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j-lt"/>
                <a:ea typeface="Times New Roman"/>
              </a:rPr>
            </a:br>
            <a:r>
              <a:rPr lang="ru-RU" sz="3600" b="1" i="1" kern="1200" spc="-49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Нерушай Светлана Ивановна                                                                                                     </a:t>
            </a:r>
            <a:r>
              <a:rPr lang="ru-RU" sz="8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8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8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8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председатель</a:t>
            </a:r>
            <a:r>
              <a:rPr lang="ru-RU" sz="2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комитета </a:t>
            </a:r>
            <a:r>
              <a:rPr lang="ru-RU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 развитию малого, среднего </a:t>
            </a:r>
            <a:r>
              <a:rPr lang="ru-RU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бизнеса </a:t>
            </a:r>
            <a:br>
              <a:rPr lang="ru-RU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потребительского рынка </a:t>
            </a:r>
            <a:r>
              <a:rPr lang="ru-RU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Ленинградской </a:t>
            </a:r>
            <a:r>
              <a:rPr lang="ru-RU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области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7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7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2022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7" y="1620614"/>
            <a:ext cx="13681075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200" spc="-49" dirty="0" smtClean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600" b="1" kern="1200" spc="-49" dirty="0" smtClean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600" b="1" kern="1200" spc="-49" dirty="0" smtClean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Иные вопросы</a:t>
            </a:r>
            <a:r>
              <a:rPr lang="ru-RU" sz="2800" b="1" dirty="0">
                <a:solidFill>
                  <a:srgbClr val="562212"/>
                </a:solidFill>
              </a:rPr>
              <a:t/>
            </a:r>
            <a:br>
              <a:rPr lang="ru-RU" sz="2800" b="1" dirty="0">
                <a:solidFill>
                  <a:srgbClr val="562212"/>
                </a:solidFill>
              </a:rPr>
            </a:br>
            <a:endParaRPr lang="ru-RU" sz="2800" b="1" kern="1200" spc="-49" dirty="0">
              <a:solidFill>
                <a:srgbClr val="E04E39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23522">
            <a:off x="11897790" y="3994459"/>
            <a:ext cx="2339977" cy="411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239" y="252462"/>
            <a:ext cx="4449763" cy="631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1865" y="2340694"/>
            <a:ext cx="12596680" cy="511392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rgbClr val="562212"/>
                </a:solidFill>
                <a:latin typeface="Arial" pitchFamily="34" charset="0"/>
                <a:ea typeface="+mn-ea"/>
                <a:cs typeface="Arial" pitchFamily="34" charset="0"/>
              </a:rPr>
              <a:t>- Повышение </a:t>
            </a:r>
            <a:r>
              <a:rPr lang="ru-RU" sz="2400" dirty="0">
                <a:solidFill>
                  <a:srgbClr val="562212"/>
                </a:solidFill>
                <a:latin typeface="Arial" pitchFamily="34" charset="0"/>
                <a:ea typeface="+mn-ea"/>
                <a:cs typeface="Arial" pitchFamily="34" charset="0"/>
              </a:rPr>
              <a:t>цен на сырье, фурнитуру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562212"/>
                </a:solidFill>
                <a:latin typeface="Arial" pitchFamily="34" charset="0"/>
                <a:ea typeface="+mn-ea"/>
                <a:cs typeface="Arial" pitchFamily="34" charset="0"/>
              </a:rPr>
              <a:t>- Нехватка </a:t>
            </a:r>
            <a:r>
              <a:rPr lang="ru-RU" sz="2400" dirty="0">
                <a:solidFill>
                  <a:srgbClr val="562212"/>
                </a:solidFill>
                <a:latin typeface="Arial" pitchFamily="34" charset="0"/>
                <a:ea typeface="+mn-ea"/>
                <a:cs typeface="Arial" pitchFamily="34" charset="0"/>
              </a:rPr>
              <a:t>квалифицированного персонала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562212"/>
                </a:solidFill>
                <a:latin typeface="Arial" pitchFamily="34" charset="0"/>
                <a:ea typeface="+mn-ea"/>
                <a:cs typeface="Arial" pitchFamily="34" charset="0"/>
              </a:rPr>
              <a:t>- Недостаток </a:t>
            </a:r>
            <a:r>
              <a:rPr lang="ru-RU" sz="2400" dirty="0">
                <a:solidFill>
                  <a:srgbClr val="562212"/>
                </a:solidFill>
                <a:latin typeface="Arial" pitchFamily="34" charset="0"/>
                <a:ea typeface="+mn-ea"/>
                <a:cs typeface="Arial" pitchFamily="34" charset="0"/>
              </a:rPr>
              <a:t>импортных комплектующих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562212"/>
                </a:solidFill>
                <a:latin typeface="Arial" pitchFamily="34" charset="0"/>
                <a:ea typeface="+mn-ea"/>
                <a:cs typeface="Arial" pitchFamily="34" charset="0"/>
              </a:rPr>
              <a:t>- Взаимодействие с ФНС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562212"/>
                </a:solidFill>
                <a:latin typeface="Arial" pitchFamily="34" charset="0"/>
                <a:ea typeface="+mn-ea"/>
                <a:cs typeface="Arial" pitchFamily="34" charset="0"/>
              </a:rPr>
              <a:t>- Высокий </a:t>
            </a:r>
            <a:r>
              <a:rPr lang="ru-RU" sz="2400" dirty="0">
                <a:solidFill>
                  <a:srgbClr val="562212"/>
                </a:solidFill>
                <a:latin typeface="Arial" pitchFamily="34" charset="0"/>
                <a:ea typeface="+mn-ea"/>
                <a:cs typeface="Arial" pitchFamily="34" charset="0"/>
              </a:rPr>
              <a:t>размер банковской комиссии за </a:t>
            </a:r>
            <a:r>
              <a:rPr lang="ru-RU" sz="2400" dirty="0" err="1">
                <a:solidFill>
                  <a:srgbClr val="562212"/>
                </a:solidFill>
                <a:latin typeface="Arial" pitchFamily="34" charset="0"/>
                <a:ea typeface="+mn-ea"/>
                <a:cs typeface="Arial" pitchFamily="34" charset="0"/>
              </a:rPr>
              <a:t>эквайринг</a:t>
            </a:r>
            <a:endParaRPr lang="ru-RU" sz="2400" dirty="0">
              <a:solidFill>
                <a:srgbClr val="562212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>
                <a:solidFill>
                  <a:srgbClr val="562212"/>
                </a:solidFill>
                <a:latin typeface="Arial" pitchFamily="34" charset="0"/>
                <a:ea typeface="+mn-ea"/>
                <a:cs typeface="Arial" pitchFamily="34" charset="0"/>
              </a:rPr>
              <a:t>Иные </a:t>
            </a:r>
            <a:r>
              <a:rPr lang="ru-RU" sz="2400" dirty="0" smtClean="0">
                <a:solidFill>
                  <a:srgbClr val="562212"/>
                </a:solidFill>
                <a:latin typeface="Arial" pitchFamily="34" charset="0"/>
                <a:ea typeface="+mn-ea"/>
                <a:cs typeface="Arial" pitchFamily="34" charset="0"/>
              </a:rPr>
              <a:t>проблемы, например отсутствие </a:t>
            </a:r>
            <a:r>
              <a:rPr lang="ru-RU" sz="2400" dirty="0">
                <a:solidFill>
                  <a:srgbClr val="562212"/>
                </a:solidFill>
                <a:latin typeface="Arial" pitchFamily="34" charset="0"/>
                <a:ea typeface="+mn-ea"/>
                <a:cs typeface="Arial" pitchFamily="34" charset="0"/>
              </a:rPr>
              <a:t>газификации, земельно-имущественные вопросы, сложности оформления кредитных каникул в </a:t>
            </a:r>
            <a:r>
              <a:rPr lang="ru-RU" sz="2400" dirty="0" smtClean="0">
                <a:solidFill>
                  <a:srgbClr val="562212"/>
                </a:solidFill>
                <a:latin typeface="Arial" pitchFamily="34" charset="0"/>
                <a:ea typeface="+mn-ea"/>
                <a:cs typeface="Arial" pitchFamily="34" charset="0"/>
              </a:rPr>
              <a:t>Сбербанке, </a:t>
            </a:r>
            <a:r>
              <a:rPr lang="ru-RU" sz="2400" dirty="0">
                <a:solidFill>
                  <a:srgbClr val="562212"/>
                </a:solidFill>
                <a:latin typeface="Arial" pitchFamily="34" charset="0"/>
                <a:ea typeface="+mn-ea"/>
                <a:cs typeface="Arial" pitchFamily="34" charset="0"/>
              </a:rPr>
              <a:t>носят локальный </a:t>
            </a:r>
            <a:r>
              <a:rPr lang="ru-RU" sz="2400" dirty="0" smtClean="0">
                <a:solidFill>
                  <a:srgbClr val="562212"/>
                </a:solidFill>
                <a:latin typeface="Arial" pitchFamily="34" charset="0"/>
                <a:ea typeface="+mn-ea"/>
                <a:cs typeface="Arial" pitchFamily="34" charset="0"/>
              </a:rPr>
              <a:t>характер</a:t>
            </a:r>
            <a:endParaRPr lang="ru-RU" sz="2000" dirty="0">
              <a:solidFill>
                <a:srgbClr val="56221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81" y="1908646"/>
            <a:ext cx="11799887" cy="7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001" y="540333"/>
            <a:ext cx="2437521" cy="3416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344" y="3915833"/>
            <a:ext cx="9206657" cy="614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8409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16"/>
          <p:cNvSpPr txBox="1">
            <a:spLocks noChangeArrowheads="1"/>
          </p:cNvSpPr>
          <p:nvPr/>
        </p:nvSpPr>
        <p:spPr bwMode="auto">
          <a:xfrm>
            <a:off x="974029" y="762784"/>
            <a:ext cx="12107962" cy="59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744" tIns="53371" rIns="106744" bIns="53371">
            <a:spAutoFit/>
          </a:bodyPr>
          <a:lstStyle/>
          <a:p>
            <a:pPr algn="ctr" defTabSz="533938">
              <a:lnSpc>
                <a:spcPct val="85000"/>
              </a:lnSpc>
            </a:pPr>
            <a:r>
              <a:rPr lang="ru-RU" sz="3700" b="1" dirty="0">
                <a:solidFill>
                  <a:srgbClr val="ED5338"/>
                </a:solidFill>
                <a:latin typeface="Arial" panose="020B0604020202020204" pitchFamily="34" charset="0"/>
                <a:ea typeface="Roboto Black"/>
                <a:cs typeface="Arial" panose="020B0604020202020204" pitchFamily="34" charset="0"/>
              </a:rPr>
              <a:t>Оперативная информация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0554" y="370593"/>
            <a:ext cx="708937" cy="11974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744" tIns="53371" rIns="106744" bIns="53371" anchor="ctr"/>
          <a:lstStyle/>
          <a:p>
            <a:pPr algn="ctr" defTabSz="533938">
              <a:defRPr/>
            </a:pPr>
            <a:endParaRPr lang="ru-RU" sz="1900">
              <a:solidFill>
                <a:prstClr val="white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8137529" y="174288"/>
            <a:ext cx="1419908" cy="1055391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744" tIns="53371" rIns="106744" bIns="53371" anchor="ctr"/>
          <a:lstStyle/>
          <a:p>
            <a:pPr algn="ctr" defTabSz="1176670">
              <a:defRPr/>
            </a:pPr>
            <a:endParaRPr lang="ru-RU" sz="2200" dirty="0">
              <a:solidFill>
                <a:prstClr val="white"/>
              </a:solidFill>
            </a:endParaRPr>
          </a:p>
        </p:txBody>
      </p:sp>
      <p:sp>
        <p:nvSpPr>
          <p:cNvPr id="47115" name="Прямоугольник 1"/>
          <p:cNvSpPr>
            <a:spLocks noChangeArrowheads="1"/>
          </p:cNvSpPr>
          <p:nvPr/>
        </p:nvSpPr>
        <p:spPr bwMode="auto">
          <a:xfrm>
            <a:off x="860941" y="2051089"/>
            <a:ext cx="4908829" cy="53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093" tIns="45547" rIns="91093" bIns="45547">
            <a:spAutoFit/>
          </a:bodyPr>
          <a:lstStyle/>
          <a:p>
            <a:pPr marL="400448" indent="-400448" defTabSz="533938"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Портал </a:t>
            </a:r>
            <a:r>
              <a:rPr lang="en-US" sz="28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www.813.ru</a:t>
            </a:r>
            <a:endParaRPr lang="ru-RU" sz="28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18" name="Прямоугольник 1"/>
          <p:cNvSpPr>
            <a:spLocks noChangeArrowheads="1"/>
          </p:cNvSpPr>
          <p:nvPr/>
        </p:nvSpPr>
        <p:spPr bwMode="auto">
          <a:xfrm>
            <a:off x="860912" y="1519551"/>
            <a:ext cx="7946602" cy="153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784" tIns="53391" rIns="106784" bIns="53391">
            <a:spAutoFit/>
          </a:bodyPr>
          <a:lstStyle/>
          <a:p>
            <a:pPr marL="400448" indent="-400448" defTabSz="533938">
              <a:buFont typeface="Wingdings" panose="05000000000000000000" pitchFamily="2" charset="2"/>
              <a:buChar char="q"/>
            </a:pPr>
            <a:r>
              <a:rPr lang="ru-RU" sz="2800" b="1" dirty="0" err="1">
                <a:solidFill>
                  <a:srgbClr val="562212"/>
                </a:solidFill>
              </a:rPr>
              <a:t>Телеграм</a:t>
            </a:r>
            <a:r>
              <a:rPr lang="ru-RU" sz="2800" b="1" dirty="0">
                <a:solidFill>
                  <a:srgbClr val="562212"/>
                </a:solidFill>
              </a:rPr>
              <a:t>-канал  </a:t>
            </a:r>
            <a:r>
              <a:rPr lang="ru-RU" sz="2800" b="1" dirty="0" smtClean="0">
                <a:solidFill>
                  <a:srgbClr val="562212"/>
                </a:solidFill>
              </a:rPr>
              <a:t>МойБизнес47 </a:t>
            </a:r>
            <a:endParaRPr lang="ru-RU" sz="2800" b="1" dirty="0">
              <a:solidFill>
                <a:srgbClr val="562212"/>
              </a:solidFill>
            </a:endParaRPr>
          </a:p>
          <a:p>
            <a:pPr defTabSz="533938"/>
            <a:endParaRPr lang="ru-RU" sz="2800" b="1" dirty="0" smtClean="0">
              <a:solidFill>
                <a:srgbClr val="562212"/>
              </a:solidFill>
            </a:endParaRPr>
          </a:p>
          <a:p>
            <a:pPr defTabSz="533938"/>
            <a:endParaRPr lang="ru-RU" sz="2800" b="1" dirty="0">
              <a:solidFill>
                <a:srgbClr val="562212"/>
              </a:solidFill>
            </a:endParaRPr>
          </a:p>
          <a:p>
            <a:pPr algn="ctr" defTabSz="533938"/>
            <a:endParaRPr lang="ru-RU" sz="9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778870" y="252475"/>
            <a:ext cx="1592570" cy="59386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784" tIns="53391" rIns="106784" bIns="53391" anchor="ctr"/>
          <a:lstStyle/>
          <a:p>
            <a:pPr algn="ctr" defTabSz="533938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9" name="Picture 4" descr="http://qrcoder.ru/code/?https%3A%2F%2Ft.me%2FFPP47_bot&amp;4&amp;0">
            <a:extLst>
              <a:ext uri="{FF2B5EF4-FFF2-40B4-BE49-F238E27FC236}">
                <a16:creationId xmlns:a16="http://schemas.microsoft.com/office/drawing/2014/main" xmlns="" id="{D850B185-252A-4AA7-96C3-5AF232547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5111" y="5127603"/>
            <a:ext cx="2275400" cy="181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223D27FD-8D1B-42F5-B43F-A470C19CCCE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973" r="10249"/>
          <a:stretch/>
        </p:blipFill>
        <p:spPr>
          <a:xfrm>
            <a:off x="10148316" y="5588286"/>
            <a:ext cx="1123466" cy="891224"/>
          </a:xfrm>
          <a:prstGeom prst="rect">
            <a:avLst/>
          </a:prstGeom>
        </p:spPr>
      </p:pic>
      <p:sp>
        <p:nvSpPr>
          <p:cNvPr id="47" name="Прямоугольник 55">
            <a:extLst>
              <a:ext uri="{FF2B5EF4-FFF2-40B4-BE49-F238E27FC236}">
                <a16:creationId xmlns:a16="http://schemas.microsoft.com/office/drawing/2014/main" xmlns="" id="{4D033A06-E390-4989-BD34-AA21F3AAA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200" y="3390577"/>
            <a:ext cx="9597246" cy="54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6784" tIns="53391" rIns="106784" bIns="53391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00448" indent="-400448" algn="ctr" defTabSz="533938">
              <a:spcAft>
                <a:spcPts val="615"/>
              </a:spcAft>
              <a:buFont typeface="Wingdings" panose="05000000000000000000" pitchFamily="2" charset="2"/>
              <a:buChar char="q"/>
            </a:pPr>
            <a:r>
              <a:rPr lang="ru-RU" altLang="ru-RU" sz="2800" b="1" dirty="0">
                <a:solidFill>
                  <a:srgbClr val="562212"/>
                </a:solidFill>
              </a:rPr>
              <a:t>Чат-бот по мерам  поддержки </a:t>
            </a:r>
            <a:r>
              <a:rPr lang="en-US" altLang="ru-RU" sz="2800" b="1" dirty="0">
                <a:solidFill>
                  <a:srgbClr val="562212"/>
                </a:solidFill>
              </a:rPr>
              <a:t>@FPP47_bot</a:t>
            </a:r>
            <a:endParaRPr lang="ru-RU" altLang="ru-RU" sz="2800" b="1" dirty="0">
              <a:solidFill>
                <a:srgbClr val="562212"/>
              </a:solidFill>
            </a:endParaRPr>
          </a:p>
        </p:txBody>
      </p:sp>
      <p:pic>
        <p:nvPicPr>
          <p:cNvPr id="45" name="Picture 2" descr="http://www.813.ru/bitrix/templates/piter_2017/img/logo1.png">
            <a:extLst>
              <a:ext uri="{FF2B5EF4-FFF2-40B4-BE49-F238E27FC236}">
                <a16:creationId xmlns:a16="http://schemas.microsoft.com/office/drawing/2014/main" xmlns="" id="{74E4578B-1E0E-40C3-A0D7-B267AC7DE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646" y="286455"/>
            <a:ext cx="2022838" cy="44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balkhash.goo.kz/media/img/journal/min-5ffd4ba099a94.jpg">
            <a:extLst>
              <a:ext uri="{FF2B5EF4-FFF2-40B4-BE49-F238E27FC236}">
                <a16:creationId xmlns:a16="http://schemas.microsoft.com/office/drawing/2014/main" xmlns="" id="{8E0C11BB-A4B6-4842-AE76-084B1E072D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49" b="33250"/>
          <a:stretch/>
        </p:blipFill>
        <p:spPr bwMode="auto">
          <a:xfrm>
            <a:off x="181037" y="5502236"/>
            <a:ext cx="1243948" cy="83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qrcoder.ru/code/?https%3A%2F%2Ft.me%2Ffpp_lo&amp;4&amp;0">
            <a:extLst>
              <a:ext uri="{FF2B5EF4-FFF2-40B4-BE49-F238E27FC236}">
                <a16:creationId xmlns:a16="http://schemas.microsoft.com/office/drawing/2014/main" xmlns="" id="{C4C101A0-F3E5-406F-B9C7-5C8916691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268" y="5226868"/>
            <a:ext cx="2026182" cy="161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9A1B6BA-2D28-4B74-973F-4E37E710E0C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585" y="5689218"/>
            <a:ext cx="865376" cy="68936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4B468DD-D21D-43A5-85C1-E0CC5D1DA69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344" y="5380372"/>
            <a:ext cx="1640783" cy="1307052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0CF3CE93-53A1-49F5-B0AC-929E86301913}"/>
              </a:ext>
            </a:extLst>
          </p:cNvPr>
          <p:cNvSpPr/>
          <p:nvPr/>
        </p:nvSpPr>
        <p:spPr>
          <a:xfrm>
            <a:off x="892350" y="2757895"/>
            <a:ext cx="6207851" cy="546288"/>
          </a:xfrm>
          <a:prstGeom prst="rect">
            <a:avLst/>
          </a:prstGeom>
        </p:spPr>
        <p:txBody>
          <a:bodyPr wrap="none" lIns="106784" tIns="53391" rIns="106784" bIns="53391">
            <a:spAutoFit/>
          </a:bodyPr>
          <a:lstStyle/>
          <a:p>
            <a:pPr marL="400448" indent="-400448" defTabSz="533938">
              <a:buFont typeface="Wingdings" panose="05000000000000000000" pitchFamily="2" charset="2"/>
              <a:buChar char="q"/>
            </a:pPr>
            <a:r>
              <a:rPr lang="ru-RU" sz="2800" b="1" dirty="0" err="1">
                <a:solidFill>
                  <a:srgbClr val="562212"/>
                </a:solidFill>
              </a:rPr>
              <a:t>Вконтакте</a:t>
            </a:r>
            <a:r>
              <a:rPr lang="ru-RU" sz="2800" b="1" dirty="0">
                <a:solidFill>
                  <a:srgbClr val="562212"/>
                </a:solidFill>
              </a:rPr>
              <a:t>  </a:t>
            </a:r>
            <a:r>
              <a:rPr lang="en-US" sz="2800" b="1" dirty="0">
                <a:solidFill>
                  <a:srgbClr val="562212"/>
                </a:solidFill>
              </a:rPr>
              <a:t>https://vk.com/fpp47</a:t>
            </a:r>
            <a:endParaRPr lang="ru-RU" sz="2800" b="1" dirty="0">
              <a:solidFill>
                <a:srgbClr val="562212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7D536966-9878-4E60-8C0A-A673E2AD8097}"/>
              </a:ext>
            </a:extLst>
          </p:cNvPr>
          <p:cNvSpPr/>
          <p:nvPr/>
        </p:nvSpPr>
        <p:spPr>
          <a:xfrm>
            <a:off x="892355" y="4095620"/>
            <a:ext cx="6340816" cy="546288"/>
          </a:xfrm>
          <a:prstGeom prst="rect">
            <a:avLst/>
          </a:prstGeom>
        </p:spPr>
        <p:txBody>
          <a:bodyPr wrap="none" lIns="106784" tIns="53391" rIns="106784" bIns="53391">
            <a:spAutoFit/>
          </a:bodyPr>
          <a:lstStyle/>
          <a:p>
            <a:pPr marL="400448" indent="-400448" defTabSz="533938"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562212"/>
                </a:solidFill>
              </a:rPr>
              <a:t>Горячая линия </a:t>
            </a:r>
            <a:r>
              <a:rPr lang="ru-RU" sz="2800" b="1" dirty="0">
                <a:solidFill>
                  <a:srgbClr val="ED5338"/>
                </a:solidFill>
              </a:rPr>
              <a:t>8 (800) 30-20-813</a:t>
            </a:r>
          </a:p>
        </p:txBody>
      </p:sp>
      <p:grpSp>
        <p:nvGrpSpPr>
          <p:cNvPr id="22" name="Группа 38">
            <a:extLst>
              <a:ext uri="{FF2B5EF4-FFF2-40B4-BE49-F238E27FC236}">
                <a16:creationId xmlns:a16="http://schemas.microsoft.com/office/drawing/2014/main" xmlns="" id="{FD2907D8-1308-4721-A619-BB34850E23A1}"/>
              </a:ext>
            </a:extLst>
          </p:cNvPr>
          <p:cNvGrpSpPr>
            <a:grpSpLocks/>
          </p:cNvGrpSpPr>
          <p:nvPr/>
        </p:nvGrpSpPr>
        <p:grpSpPr bwMode="auto">
          <a:xfrm>
            <a:off x="10123992" y="1519546"/>
            <a:ext cx="3147834" cy="3098537"/>
            <a:chOff x="6156176" y="2276871"/>
            <a:chExt cx="3201888" cy="4511623"/>
          </a:xfrm>
          <a:solidFill>
            <a:srgbClr val="ED5338"/>
          </a:solidFill>
        </p:grpSpPr>
        <p:grpSp>
          <p:nvGrpSpPr>
            <p:cNvPr id="23" name="Группа 16">
              <a:extLst>
                <a:ext uri="{FF2B5EF4-FFF2-40B4-BE49-F238E27FC236}">
                  <a16:creationId xmlns:a16="http://schemas.microsoft.com/office/drawing/2014/main" xmlns="" id="{4943A598-F926-4284-A4A4-E4E980AB35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56176" y="2276871"/>
              <a:ext cx="2592968" cy="4054422"/>
              <a:chOff x="6156176" y="2276872"/>
              <a:chExt cx="2592968" cy="3431076"/>
            </a:xfrm>
            <a:grpFill/>
          </p:grpSpPr>
          <p:sp>
            <p:nvSpPr>
              <p:cNvPr id="38" name="Загнутый угол 7">
                <a:extLst>
                  <a:ext uri="{FF2B5EF4-FFF2-40B4-BE49-F238E27FC236}">
                    <a16:creationId xmlns:a16="http://schemas.microsoft.com/office/drawing/2014/main" xmlns="" id="{6EC1C4C0-F76B-4F78-A0B2-43D41F44A6CF}"/>
                  </a:ext>
                </a:extLst>
              </p:cNvPr>
              <p:cNvSpPr/>
              <p:nvPr/>
            </p:nvSpPr>
            <p:spPr>
              <a:xfrm>
                <a:off x="6156176" y="2276872"/>
                <a:ext cx="2592968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533938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TextBox 8">
                <a:extLst>
                  <a:ext uri="{FF2B5EF4-FFF2-40B4-BE49-F238E27FC236}">
                    <a16:creationId xmlns:a16="http://schemas.microsoft.com/office/drawing/2014/main" xmlns="" id="{11C49454-E28E-47A8-AD8B-81B05C6F76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28087" y="3151244"/>
                <a:ext cx="2448466" cy="255670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533938">
                  <a:defRPr/>
                </a:pPr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24" name="Группа 26">
              <a:extLst>
                <a:ext uri="{FF2B5EF4-FFF2-40B4-BE49-F238E27FC236}">
                  <a16:creationId xmlns:a16="http://schemas.microsoft.com/office/drawing/2014/main" xmlns="" id="{CA436643-53E3-434D-8B8B-ED7F945AED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08968" y="2429329"/>
              <a:ext cx="2591845" cy="4054363"/>
              <a:chOff x="6156568" y="2276921"/>
              <a:chExt cx="2591845" cy="3431027"/>
            </a:xfrm>
            <a:grpFill/>
          </p:grpSpPr>
          <p:sp>
            <p:nvSpPr>
              <p:cNvPr id="36" name="Загнутый угол 39">
                <a:extLst>
                  <a:ext uri="{FF2B5EF4-FFF2-40B4-BE49-F238E27FC236}">
                    <a16:creationId xmlns:a16="http://schemas.microsoft.com/office/drawing/2014/main" xmlns="" id="{D70DBFAC-8705-4848-9BAE-EDD9FCF506AD}"/>
                  </a:ext>
                </a:extLst>
              </p:cNvPr>
              <p:cNvSpPr/>
              <p:nvPr/>
            </p:nvSpPr>
            <p:spPr>
              <a:xfrm>
                <a:off x="6156568" y="2276921"/>
                <a:ext cx="2591845" cy="2592404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533938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TextBox 28">
                <a:extLst>
                  <a:ext uri="{FF2B5EF4-FFF2-40B4-BE49-F238E27FC236}">
                    <a16:creationId xmlns:a16="http://schemas.microsoft.com/office/drawing/2014/main" xmlns="" id="{B8E09FDA-E943-4343-9701-54E0A8A17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28136" y="3151243"/>
                <a:ext cx="2448371" cy="255670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533938">
                  <a:defRPr/>
                </a:pPr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25" name="Группа 29">
              <a:extLst>
                <a:ext uri="{FF2B5EF4-FFF2-40B4-BE49-F238E27FC236}">
                  <a16:creationId xmlns:a16="http://schemas.microsoft.com/office/drawing/2014/main" xmlns="" id="{554B08D6-EC0E-4488-826B-CAD7EF5FAD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61760" y="2580496"/>
              <a:ext cx="2590721" cy="4055595"/>
              <a:chOff x="6156960" y="2275878"/>
              <a:chExt cx="2590721" cy="3432070"/>
            </a:xfrm>
            <a:grpFill/>
          </p:grpSpPr>
          <p:sp>
            <p:nvSpPr>
              <p:cNvPr id="34" name="Загнутый угол 37">
                <a:extLst>
                  <a:ext uri="{FF2B5EF4-FFF2-40B4-BE49-F238E27FC236}">
                    <a16:creationId xmlns:a16="http://schemas.microsoft.com/office/drawing/2014/main" xmlns="" id="{7AE5ADE8-5D9F-4E10-BF79-3A1EEC17BBAD}"/>
                  </a:ext>
                </a:extLst>
              </p:cNvPr>
              <p:cNvSpPr/>
              <p:nvPr/>
            </p:nvSpPr>
            <p:spPr>
              <a:xfrm>
                <a:off x="6156960" y="2275878"/>
                <a:ext cx="2590721" cy="2592404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533938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TextBox 31">
                <a:extLst>
                  <a:ext uri="{FF2B5EF4-FFF2-40B4-BE49-F238E27FC236}">
                    <a16:creationId xmlns:a16="http://schemas.microsoft.com/office/drawing/2014/main" xmlns="" id="{39489E3B-83DC-474D-A5F0-BF74F1A803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28136" y="3151243"/>
                <a:ext cx="2448370" cy="255670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533938">
                  <a:defRPr/>
                </a:pPr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26" name="Группа 32">
              <a:extLst>
                <a:ext uri="{FF2B5EF4-FFF2-40B4-BE49-F238E27FC236}">
                  <a16:creationId xmlns:a16="http://schemas.microsoft.com/office/drawing/2014/main" xmlns="" id="{7B223AFD-83C3-4F39-9051-AE3AB9A83E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13429" y="2734247"/>
              <a:ext cx="2591844" cy="4054247"/>
              <a:chOff x="6156229" y="2277020"/>
              <a:chExt cx="2591844" cy="3430928"/>
            </a:xfrm>
            <a:grpFill/>
          </p:grpSpPr>
          <p:sp>
            <p:nvSpPr>
              <p:cNvPr id="32" name="Загнутый угол 35">
                <a:extLst>
                  <a:ext uri="{FF2B5EF4-FFF2-40B4-BE49-F238E27FC236}">
                    <a16:creationId xmlns:a16="http://schemas.microsoft.com/office/drawing/2014/main" xmlns="" id="{57AC9309-E70D-4504-A0EC-1F73DFFECB4B}"/>
                  </a:ext>
                </a:extLst>
              </p:cNvPr>
              <p:cNvSpPr/>
              <p:nvPr/>
            </p:nvSpPr>
            <p:spPr>
              <a:xfrm>
                <a:off x="6156229" y="2277020"/>
                <a:ext cx="2591844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533938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xmlns="" id="{E9D67086-D135-4A1F-B0A7-E64F194AA5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255670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533938">
                  <a:defRPr/>
                </a:pPr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27" name="Группа 35">
              <a:extLst>
                <a:ext uri="{FF2B5EF4-FFF2-40B4-BE49-F238E27FC236}">
                  <a16:creationId xmlns:a16="http://schemas.microsoft.com/office/drawing/2014/main" xmlns="" id="{B39F30C0-A4A6-473C-8A02-E19FF86581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65097" y="2886705"/>
              <a:ext cx="2592967" cy="3063383"/>
              <a:chOff x="6155497" y="2277069"/>
              <a:chExt cx="2592967" cy="2592405"/>
            </a:xfrm>
            <a:grpFill/>
          </p:grpSpPr>
          <p:sp>
            <p:nvSpPr>
              <p:cNvPr id="28" name="Загнутый угол 33">
                <a:extLst>
                  <a:ext uri="{FF2B5EF4-FFF2-40B4-BE49-F238E27FC236}">
                    <a16:creationId xmlns:a16="http://schemas.microsoft.com/office/drawing/2014/main" xmlns="" id="{68A44EBD-274F-44BF-9ADD-26E7428D9B9F}"/>
                  </a:ext>
                </a:extLst>
              </p:cNvPr>
              <p:cNvSpPr/>
              <p:nvPr/>
            </p:nvSpPr>
            <p:spPr>
              <a:xfrm>
                <a:off x="6155497" y="2277069"/>
                <a:ext cx="2592967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533938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TextBox 37">
                <a:extLst>
                  <a:ext uri="{FF2B5EF4-FFF2-40B4-BE49-F238E27FC236}">
                    <a16:creationId xmlns:a16="http://schemas.microsoft.com/office/drawing/2014/main" xmlns="" id="{360958CD-E854-4D68-8E74-61FD5A5C01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28523" y="2714423"/>
                <a:ext cx="2448041" cy="80962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533938">
                  <a:defRPr/>
                </a:pPr>
                <a:endParaRPr lang="ru-RU" sz="3600" b="1" dirty="0">
                  <a:solidFill>
                    <a:srgbClr val="ED7D31">
                      <a:lumMod val="50000"/>
                    </a:srgbClr>
                  </a:solidFill>
                </a:endParaRPr>
              </a:p>
            </p:txBody>
          </p:sp>
        </p:grpSp>
      </p:grpSp>
      <p:pic>
        <p:nvPicPr>
          <p:cNvPr id="40" name="Рисунок 8">
            <a:extLst>
              <a:ext uri="{FF2B5EF4-FFF2-40B4-BE49-F238E27FC236}">
                <a16:creationId xmlns:a16="http://schemas.microsoft.com/office/drawing/2014/main" xmlns="" id="{6A2C99AD-B069-4862-B0D1-E44AF76B7E2C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968891" y="2140200"/>
            <a:ext cx="2546122" cy="200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873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799" y="1511461"/>
            <a:ext cx="4449762" cy="63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68702" y="746159"/>
            <a:ext cx="1895475" cy="250824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6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7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741" y="436568"/>
            <a:ext cx="1604963" cy="781051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0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5568" y="7011992"/>
            <a:ext cx="206376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200" b="1" spc="-100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9098" y="108453"/>
            <a:ext cx="13033375" cy="1368152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49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spc="-49" dirty="0">
                <a:solidFill>
                  <a:srgbClr val="E04E39"/>
                </a:solidFill>
                <a:latin typeface="Arial" pitchFamily="34" charset="0"/>
                <a:cs typeface="Arial" pitchFamily="34" charset="0"/>
              </a:rPr>
              <a:t>КООРДИНАЦИОННЫЕ</a:t>
            </a:r>
            <a:r>
              <a:rPr lang="ru-RU" sz="4400" b="1" spc="-49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spc="-49" dirty="0">
                <a:solidFill>
                  <a:srgbClr val="E04E39"/>
                </a:solidFill>
                <a:latin typeface="Arial" pitchFamily="34" charset="0"/>
                <a:cs typeface="Arial" pitchFamily="34" charset="0"/>
              </a:rPr>
              <a:t>СОВЕТЫ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19098" y="1482985"/>
            <a:ext cx="13033375" cy="1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4"/>
          <a:srcRect l="82864"/>
          <a:stretch/>
        </p:blipFill>
        <p:spPr>
          <a:xfrm>
            <a:off x="12467874" y="102719"/>
            <a:ext cx="900950" cy="1259775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0772" y="5941094"/>
            <a:ext cx="2339977" cy="195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657" y="4511823"/>
            <a:ext cx="6174028" cy="50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трелка вниз 2"/>
          <p:cNvSpPr/>
          <p:nvPr/>
        </p:nvSpPr>
        <p:spPr>
          <a:xfrm>
            <a:off x="6336481" y="4221551"/>
            <a:ext cx="1440160" cy="1359503"/>
          </a:xfrm>
          <a:prstGeom prst="downArrow">
            <a:avLst/>
          </a:prstGeom>
          <a:solidFill>
            <a:srgbClr val="E04E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713063" y="5749963"/>
            <a:ext cx="46477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определен</a:t>
            </a:r>
          </a:p>
          <a:p>
            <a:r>
              <a:rPr lang="ru-RU" sz="36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ТОП – 6 ВЫЗОВОВ</a:t>
            </a:r>
            <a:endParaRPr lang="ru-RU" sz="3600" b="1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1865" y="1827582"/>
            <a:ext cx="121357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Координационные советы </a:t>
            </a:r>
          </a:p>
          <a:p>
            <a:pPr algn="ctr"/>
            <a:r>
              <a:rPr lang="ru-RU" sz="28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 муниципальных районах и городском округе ЛО</a:t>
            </a:r>
          </a:p>
          <a:p>
            <a:pPr algn="ctr"/>
            <a:endParaRPr lang="ru-RU" sz="28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Участники - более 460 субъектов МСП</a:t>
            </a:r>
          </a:p>
        </p:txBody>
      </p:sp>
    </p:spTree>
    <p:extLst>
      <p:ext uri="{BB962C8B-B14F-4D97-AF65-F5344CB8AC3E}">
        <p14:creationId xmlns:p14="http://schemas.microsoft.com/office/powerpoint/2010/main" val="388868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9098" y="108453"/>
            <a:ext cx="13033375" cy="1368152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49" dirty="0">
                <a:solidFill>
                  <a:srgbClr val="C00000"/>
                </a:solidFill>
                <a:latin typeface="Calibri"/>
              </a:rPr>
              <a:t> </a:t>
            </a:r>
            <a:r>
              <a:rPr lang="ru-RU" sz="4400" b="1" spc="-49" dirty="0" smtClean="0">
                <a:solidFill>
                  <a:srgbClr val="E04E39"/>
                </a:solidFill>
                <a:latin typeface="Arial" pitchFamily="34" charset="0"/>
                <a:cs typeface="Arial" pitchFamily="34" charset="0"/>
              </a:rPr>
              <a:t>ТОП-6 ВЫЗОВОВ</a:t>
            </a:r>
            <a:endParaRPr lang="ru-RU" sz="4400" b="1" spc="-49" dirty="0">
              <a:solidFill>
                <a:srgbClr val="E04E3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19098" y="1482985"/>
            <a:ext cx="13033375" cy="1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1034" y="214542"/>
            <a:ext cx="9017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" name="Группа 21"/>
          <p:cNvGrpSpPr>
            <a:grpSpLocks/>
          </p:cNvGrpSpPr>
          <p:nvPr/>
        </p:nvGrpSpPr>
        <p:grpSpPr bwMode="auto">
          <a:xfrm>
            <a:off x="761467" y="1896864"/>
            <a:ext cx="4142158" cy="945668"/>
            <a:chOff x="855877" y="1615892"/>
            <a:chExt cx="5008087" cy="1051818"/>
          </a:xfrm>
        </p:grpSpPr>
        <p:grpSp>
          <p:nvGrpSpPr>
            <p:cNvPr id="28" name="Группа 8"/>
            <p:cNvGrpSpPr>
              <a:grpSpLocks/>
            </p:cNvGrpSpPr>
            <p:nvPr/>
          </p:nvGrpSpPr>
          <p:grpSpPr bwMode="auto">
            <a:xfrm>
              <a:off x="855877" y="1615892"/>
              <a:ext cx="5008087" cy="1051818"/>
              <a:chOff x="915224" y="3341053"/>
              <a:chExt cx="5008087" cy="773349"/>
            </a:xfrm>
          </p:grpSpPr>
          <p:sp>
            <p:nvSpPr>
              <p:cNvPr id="30" name="Прямоугольник 29"/>
              <p:cNvSpPr/>
              <p:nvPr/>
            </p:nvSpPr>
            <p:spPr>
              <a:xfrm>
                <a:off x="953609" y="3341053"/>
                <a:ext cx="4969702" cy="772018"/>
              </a:xfrm>
              <a:prstGeom prst="rect">
                <a:avLst/>
              </a:prstGeom>
              <a:solidFill>
                <a:srgbClr val="F2ECDE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953609" y="3341053"/>
                <a:ext cx="396770" cy="773349"/>
              </a:xfrm>
              <a:prstGeom prst="rect">
                <a:avLst/>
              </a:prstGeom>
              <a:solidFill>
                <a:srgbClr val="ED533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2" name="TextBox 12"/>
              <p:cNvSpPr txBox="1">
                <a:spLocks noChangeArrowheads="1"/>
              </p:cNvSpPr>
              <p:nvPr/>
            </p:nvSpPr>
            <p:spPr bwMode="auto">
              <a:xfrm>
                <a:off x="915224" y="3539870"/>
                <a:ext cx="330251" cy="378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kern="0" dirty="0">
                    <a:solidFill>
                      <a:srgbClr val="F7F2E5"/>
                    </a:solidFill>
                    <a:latin typeface="Arial Black" pitchFamily="34" charset="0"/>
                  </a:rPr>
                  <a:t>1</a:t>
                </a:r>
                <a:endParaRPr lang="ru-RU" sz="1600" kern="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29" name="Прямоугольник 50"/>
            <p:cNvSpPr>
              <a:spLocks noChangeArrowheads="1"/>
            </p:cNvSpPr>
            <p:nvPr/>
          </p:nvSpPr>
          <p:spPr bwMode="auto">
            <a:xfrm>
              <a:off x="1385718" y="1781455"/>
              <a:ext cx="4478246" cy="718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532192" fontAlgn="auto">
                <a:spcBef>
                  <a:spcPts val="0"/>
                </a:spcBef>
                <a:spcAft>
                  <a:spcPts val="615"/>
                </a:spcAft>
                <a:defRPr/>
              </a:pPr>
              <a:r>
                <a:rPr lang="ru-RU" b="1" kern="0" dirty="0" smtClean="0">
                  <a:solidFill>
                    <a:srgbClr val="562212"/>
                  </a:solidFill>
                </a:rPr>
                <a:t>Дефицит </a:t>
              </a:r>
              <a:r>
                <a:rPr lang="ru-RU" b="1" kern="0" dirty="0">
                  <a:solidFill>
                    <a:srgbClr val="562212"/>
                  </a:solidFill>
                </a:rPr>
                <a:t>оборотных </a:t>
              </a:r>
              <a:r>
                <a:rPr lang="ru-RU" b="1" kern="0" dirty="0" smtClean="0">
                  <a:solidFill>
                    <a:srgbClr val="562212"/>
                  </a:solidFill>
                </a:rPr>
                <a:t>средств, кассовый разрыв </a:t>
              </a:r>
              <a:endParaRPr lang="ru-RU" b="1" kern="0" dirty="0">
                <a:solidFill>
                  <a:srgbClr val="562212"/>
                </a:solidFill>
              </a:endParaRPr>
            </a:p>
          </p:txBody>
        </p:sp>
      </p:grpSp>
      <p:grpSp>
        <p:nvGrpSpPr>
          <p:cNvPr id="33" name="Группа 21"/>
          <p:cNvGrpSpPr>
            <a:grpSpLocks/>
          </p:cNvGrpSpPr>
          <p:nvPr/>
        </p:nvGrpSpPr>
        <p:grpSpPr bwMode="auto">
          <a:xfrm>
            <a:off x="1045725" y="2862361"/>
            <a:ext cx="5401991" cy="947481"/>
            <a:chOff x="799867" y="1604524"/>
            <a:chExt cx="5331054" cy="1064603"/>
          </a:xfrm>
        </p:grpSpPr>
        <p:grpSp>
          <p:nvGrpSpPr>
            <p:cNvPr id="34" name="Группа 8"/>
            <p:cNvGrpSpPr>
              <a:grpSpLocks/>
            </p:cNvGrpSpPr>
            <p:nvPr/>
          </p:nvGrpSpPr>
          <p:grpSpPr bwMode="auto">
            <a:xfrm>
              <a:off x="799867" y="1604524"/>
              <a:ext cx="5248446" cy="1064603"/>
              <a:chOff x="859214" y="3332694"/>
              <a:chExt cx="5248446" cy="782749"/>
            </a:xfrm>
          </p:grpSpPr>
          <p:sp>
            <p:nvSpPr>
              <p:cNvPr id="36" name="Прямоугольник 35"/>
              <p:cNvSpPr/>
              <p:nvPr/>
            </p:nvSpPr>
            <p:spPr>
              <a:xfrm>
                <a:off x="870177" y="3343425"/>
                <a:ext cx="5237483" cy="772018"/>
              </a:xfrm>
              <a:prstGeom prst="rect">
                <a:avLst/>
              </a:prstGeom>
              <a:solidFill>
                <a:srgbClr val="F2ECDE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859214" y="3332694"/>
                <a:ext cx="396770" cy="773349"/>
              </a:xfrm>
              <a:prstGeom prst="rect">
                <a:avLst/>
              </a:prstGeom>
              <a:solidFill>
                <a:srgbClr val="ED533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8" name="TextBox 12"/>
              <p:cNvSpPr txBox="1">
                <a:spLocks noChangeArrowheads="1"/>
              </p:cNvSpPr>
              <p:nvPr/>
            </p:nvSpPr>
            <p:spPr bwMode="auto">
              <a:xfrm>
                <a:off x="915224" y="3539870"/>
                <a:ext cx="330251" cy="378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kern="0" dirty="0" smtClean="0">
                    <a:solidFill>
                      <a:srgbClr val="F7F2E5"/>
                    </a:solidFill>
                    <a:latin typeface="Arial Black" pitchFamily="34" charset="0"/>
                  </a:rPr>
                  <a:t>2</a:t>
                </a:r>
                <a:endParaRPr lang="ru-RU" sz="1600" kern="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35" name="Прямоугольник 50"/>
            <p:cNvSpPr>
              <a:spLocks noChangeArrowheads="1"/>
            </p:cNvSpPr>
            <p:nvPr/>
          </p:nvSpPr>
          <p:spPr bwMode="auto">
            <a:xfrm>
              <a:off x="1368427" y="1625390"/>
              <a:ext cx="4762494" cy="1037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defTabSz="532192" fontAlgn="auto">
                <a:spcBef>
                  <a:spcPts val="0"/>
                </a:spcBef>
                <a:spcAft>
                  <a:spcPts val="615"/>
                </a:spcAft>
                <a:defRPr/>
              </a:pPr>
              <a:r>
                <a:rPr lang="ru-RU" b="1" kern="0" dirty="0">
                  <a:solidFill>
                    <a:srgbClr val="562212"/>
                  </a:solidFill>
                </a:rPr>
                <a:t>Высокие тарифы на электроэнергию,  </a:t>
              </a:r>
              <a:br>
                <a:rPr lang="ru-RU" b="1" kern="0" dirty="0">
                  <a:solidFill>
                    <a:srgbClr val="562212"/>
                  </a:solidFill>
                </a:rPr>
              </a:br>
              <a:r>
                <a:rPr lang="ru-RU" b="1" kern="0" dirty="0">
                  <a:solidFill>
                    <a:srgbClr val="562212"/>
                  </a:solidFill>
                </a:rPr>
                <a:t>взаимодействие с </a:t>
              </a:r>
              <a:r>
                <a:rPr lang="ru-RU" b="1" kern="0" dirty="0" err="1">
                  <a:solidFill>
                    <a:srgbClr val="562212"/>
                  </a:solidFill>
                </a:rPr>
                <a:t>ресурсоснабжающими</a:t>
              </a:r>
              <a:r>
                <a:rPr lang="ru-RU" b="1" kern="0" dirty="0">
                  <a:solidFill>
                    <a:srgbClr val="562212"/>
                  </a:solidFill>
                </a:rPr>
                <a:t> </a:t>
              </a:r>
              <a:r>
                <a:rPr lang="ru-RU" b="1" kern="0" dirty="0" smtClean="0">
                  <a:solidFill>
                    <a:srgbClr val="562212"/>
                  </a:solidFill>
                </a:rPr>
                <a:t>организациями</a:t>
              </a:r>
              <a:endParaRPr lang="ru-RU" b="1" kern="0" dirty="0">
                <a:solidFill>
                  <a:srgbClr val="562212"/>
                </a:solidFill>
              </a:endParaRPr>
            </a:p>
          </p:txBody>
        </p:sp>
      </p:grpSp>
      <p:grpSp>
        <p:nvGrpSpPr>
          <p:cNvPr id="39" name="Группа 21"/>
          <p:cNvGrpSpPr>
            <a:grpSpLocks/>
          </p:cNvGrpSpPr>
          <p:nvPr/>
        </p:nvGrpSpPr>
        <p:grpSpPr bwMode="auto">
          <a:xfrm>
            <a:off x="1350921" y="3779895"/>
            <a:ext cx="5759379" cy="924716"/>
            <a:chOff x="855877" y="1615892"/>
            <a:chExt cx="5238591" cy="1051818"/>
          </a:xfrm>
        </p:grpSpPr>
        <p:grpSp>
          <p:nvGrpSpPr>
            <p:cNvPr id="40" name="Группа 8"/>
            <p:cNvGrpSpPr>
              <a:grpSpLocks/>
            </p:cNvGrpSpPr>
            <p:nvPr/>
          </p:nvGrpSpPr>
          <p:grpSpPr bwMode="auto">
            <a:xfrm>
              <a:off x="855877" y="1615892"/>
              <a:ext cx="5008087" cy="1051818"/>
              <a:chOff x="915224" y="3341053"/>
              <a:chExt cx="5008087" cy="773349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953609" y="3341053"/>
                <a:ext cx="4969702" cy="772018"/>
              </a:xfrm>
              <a:prstGeom prst="rect">
                <a:avLst/>
              </a:prstGeom>
              <a:solidFill>
                <a:srgbClr val="F2ECDE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953609" y="3341053"/>
                <a:ext cx="396770" cy="773349"/>
              </a:xfrm>
              <a:prstGeom prst="rect">
                <a:avLst/>
              </a:prstGeom>
              <a:solidFill>
                <a:srgbClr val="ED533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4" name="TextBox 12"/>
              <p:cNvSpPr txBox="1">
                <a:spLocks noChangeArrowheads="1"/>
              </p:cNvSpPr>
              <p:nvPr/>
            </p:nvSpPr>
            <p:spPr bwMode="auto">
              <a:xfrm>
                <a:off x="915224" y="3539870"/>
                <a:ext cx="330251" cy="378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kern="0" dirty="0">
                    <a:solidFill>
                      <a:srgbClr val="F7F2E5"/>
                    </a:solidFill>
                    <a:latin typeface="Arial Black" pitchFamily="34" charset="0"/>
                  </a:rPr>
                  <a:t>3</a:t>
                </a:r>
              </a:p>
            </p:txBody>
          </p:sp>
        </p:grpSp>
        <p:sp>
          <p:nvSpPr>
            <p:cNvPr id="41" name="Прямоугольник 50"/>
            <p:cNvSpPr>
              <a:spLocks noChangeArrowheads="1"/>
            </p:cNvSpPr>
            <p:nvPr/>
          </p:nvSpPr>
          <p:spPr bwMode="auto">
            <a:xfrm>
              <a:off x="1437541" y="1771996"/>
              <a:ext cx="4656927" cy="735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defTabSz="532192" fontAlgn="auto">
                <a:spcBef>
                  <a:spcPts val="0"/>
                </a:spcBef>
                <a:spcAft>
                  <a:spcPts val="615"/>
                </a:spcAft>
                <a:defRPr/>
              </a:pPr>
              <a:r>
                <a:rPr lang="ru-RU" b="1" kern="0" dirty="0">
                  <a:solidFill>
                    <a:srgbClr val="562212"/>
                  </a:solidFill>
                </a:rPr>
                <a:t>Высокая стоимость услуг </a:t>
              </a:r>
              <a:br>
                <a:rPr lang="ru-RU" b="1" kern="0" dirty="0">
                  <a:solidFill>
                    <a:srgbClr val="562212"/>
                  </a:solidFill>
                </a:rPr>
              </a:br>
              <a:r>
                <a:rPr lang="ru-RU" b="1" kern="0" dirty="0">
                  <a:solidFill>
                    <a:srgbClr val="562212"/>
                  </a:solidFill>
                </a:rPr>
                <a:t>по обращению с ТКО</a:t>
              </a:r>
            </a:p>
          </p:txBody>
        </p:sp>
      </p:grpSp>
      <p:grpSp>
        <p:nvGrpSpPr>
          <p:cNvPr id="45" name="Группа 21"/>
          <p:cNvGrpSpPr>
            <a:grpSpLocks/>
          </p:cNvGrpSpPr>
          <p:nvPr/>
        </p:nvGrpSpPr>
        <p:grpSpPr bwMode="auto">
          <a:xfrm>
            <a:off x="1709594" y="4701966"/>
            <a:ext cx="5805850" cy="938297"/>
            <a:chOff x="855877" y="1615893"/>
            <a:chExt cx="5016038" cy="1051820"/>
          </a:xfrm>
        </p:grpSpPr>
        <p:grpSp>
          <p:nvGrpSpPr>
            <p:cNvPr id="46" name="Группа 8"/>
            <p:cNvGrpSpPr>
              <a:grpSpLocks/>
            </p:cNvGrpSpPr>
            <p:nvPr/>
          </p:nvGrpSpPr>
          <p:grpSpPr bwMode="auto">
            <a:xfrm>
              <a:off x="855877" y="1615893"/>
              <a:ext cx="5008087" cy="1051820"/>
              <a:chOff x="915224" y="3341052"/>
              <a:chExt cx="5008087" cy="773350"/>
            </a:xfrm>
          </p:grpSpPr>
          <p:sp>
            <p:nvSpPr>
              <p:cNvPr id="48" name="Прямоугольник 47"/>
              <p:cNvSpPr/>
              <p:nvPr/>
            </p:nvSpPr>
            <p:spPr>
              <a:xfrm>
                <a:off x="953609" y="3341052"/>
                <a:ext cx="4969702" cy="772018"/>
              </a:xfrm>
              <a:prstGeom prst="rect">
                <a:avLst/>
              </a:prstGeom>
              <a:solidFill>
                <a:srgbClr val="F2ECDE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953609" y="3341053"/>
                <a:ext cx="396770" cy="773349"/>
              </a:xfrm>
              <a:prstGeom prst="rect">
                <a:avLst/>
              </a:prstGeom>
              <a:solidFill>
                <a:srgbClr val="ED533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0" name="TextBox 12"/>
              <p:cNvSpPr txBox="1">
                <a:spLocks noChangeArrowheads="1"/>
              </p:cNvSpPr>
              <p:nvPr/>
            </p:nvSpPr>
            <p:spPr bwMode="auto">
              <a:xfrm>
                <a:off x="915224" y="3539870"/>
                <a:ext cx="330251" cy="378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kern="0" dirty="0">
                    <a:solidFill>
                      <a:srgbClr val="F7F2E5"/>
                    </a:solidFill>
                    <a:latin typeface="Arial Black" pitchFamily="34" charset="0"/>
                  </a:rPr>
                  <a:t>4</a:t>
                </a:r>
              </a:p>
            </p:txBody>
          </p:sp>
        </p:grpSp>
        <p:sp>
          <p:nvSpPr>
            <p:cNvPr id="47" name="Прямоугольник 50"/>
            <p:cNvSpPr>
              <a:spLocks noChangeArrowheads="1"/>
            </p:cNvSpPr>
            <p:nvPr/>
          </p:nvSpPr>
          <p:spPr bwMode="auto">
            <a:xfrm>
              <a:off x="1393669" y="1788668"/>
              <a:ext cx="4478246" cy="724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532192" fontAlgn="auto">
                <a:spcBef>
                  <a:spcPts val="0"/>
                </a:spcBef>
                <a:spcAft>
                  <a:spcPts val="615"/>
                </a:spcAft>
                <a:defRPr/>
              </a:pPr>
              <a:r>
                <a:rPr lang="ru-RU" b="1" kern="0" dirty="0">
                  <a:solidFill>
                    <a:srgbClr val="562212"/>
                  </a:solidFill>
                </a:rPr>
                <a:t>Дополнительные </a:t>
              </a:r>
              <a:r>
                <a:rPr lang="ru-RU" b="1" kern="0" dirty="0" smtClean="0">
                  <a:solidFill>
                    <a:srgbClr val="562212"/>
                  </a:solidFill>
                </a:rPr>
                <a:t>платежи </a:t>
              </a:r>
              <a:r>
                <a:rPr lang="ru-RU" b="1" kern="0" dirty="0">
                  <a:solidFill>
                    <a:srgbClr val="562212"/>
                  </a:solidFill>
                </a:rPr>
                <a:t/>
              </a:r>
              <a:br>
                <a:rPr lang="ru-RU" b="1" kern="0" dirty="0">
                  <a:solidFill>
                    <a:srgbClr val="562212"/>
                  </a:solidFill>
                </a:rPr>
              </a:br>
              <a:r>
                <a:rPr lang="ru-RU" b="1" kern="0" dirty="0">
                  <a:solidFill>
                    <a:srgbClr val="562212"/>
                  </a:solidFill>
                </a:rPr>
                <a:t>ГУП «</a:t>
              </a:r>
              <a:r>
                <a:rPr lang="ru-RU" b="1" kern="0" dirty="0" err="1">
                  <a:solidFill>
                    <a:srgbClr val="562212"/>
                  </a:solidFill>
                </a:rPr>
                <a:t>Леноблводоканал</a:t>
              </a:r>
              <a:r>
                <a:rPr lang="ru-RU" b="1" kern="0" dirty="0">
                  <a:solidFill>
                    <a:srgbClr val="562212"/>
                  </a:solidFill>
                </a:rPr>
                <a:t>»</a:t>
              </a:r>
            </a:p>
          </p:txBody>
        </p:sp>
      </p:grpSp>
      <p:grpSp>
        <p:nvGrpSpPr>
          <p:cNvPr id="51" name="Группа 21"/>
          <p:cNvGrpSpPr>
            <a:grpSpLocks/>
          </p:cNvGrpSpPr>
          <p:nvPr/>
        </p:nvGrpSpPr>
        <p:grpSpPr bwMode="auto">
          <a:xfrm>
            <a:off x="2077894" y="5624760"/>
            <a:ext cx="6342908" cy="981087"/>
            <a:chOff x="855877" y="1570098"/>
            <a:chExt cx="5100200" cy="1097612"/>
          </a:xfrm>
        </p:grpSpPr>
        <p:grpSp>
          <p:nvGrpSpPr>
            <p:cNvPr id="52" name="Группа 8"/>
            <p:cNvGrpSpPr>
              <a:grpSpLocks/>
            </p:cNvGrpSpPr>
            <p:nvPr/>
          </p:nvGrpSpPr>
          <p:grpSpPr bwMode="auto">
            <a:xfrm>
              <a:off x="855877" y="1570098"/>
              <a:ext cx="5100200" cy="1097612"/>
              <a:chOff x="915224" y="3307383"/>
              <a:chExt cx="5100200" cy="807019"/>
            </a:xfrm>
          </p:grpSpPr>
          <p:sp>
            <p:nvSpPr>
              <p:cNvPr id="54" name="Прямоугольник 53"/>
              <p:cNvSpPr/>
              <p:nvPr/>
            </p:nvSpPr>
            <p:spPr>
              <a:xfrm>
                <a:off x="953609" y="3307383"/>
                <a:ext cx="5061815" cy="805688"/>
              </a:xfrm>
              <a:prstGeom prst="rect">
                <a:avLst/>
              </a:prstGeom>
              <a:solidFill>
                <a:srgbClr val="F2ECDE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5" name="Прямоугольник 54"/>
              <p:cNvSpPr/>
              <p:nvPr/>
            </p:nvSpPr>
            <p:spPr>
              <a:xfrm>
                <a:off x="953609" y="3307383"/>
                <a:ext cx="396770" cy="807019"/>
              </a:xfrm>
              <a:prstGeom prst="rect">
                <a:avLst/>
              </a:prstGeom>
              <a:solidFill>
                <a:srgbClr val="ED533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6" name="TextBox 12"/>
              <p:cNvSpPr txBox="1">
                <a:spLocks noChangeArrowheads="1"/>
              </p:cNvSpPr>
              <p:nvPr/>
            </p:nvSpPr>
            <p:spPr bwMode="auto">
              <a:xfrm>
                <a:off x="915224" y="3539870"/>
                <a:ext cx="330251" cy="378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kern="0" dirty="0">
                    <a:solidFill>
                      <a:srgbClr val="F7F2E5"/>
                    </a:solidFill>
                    <a:latin typeface="Arial Black" pitchFamily="34" charset="0"/>
                  </a:rPr>
                  <a:t>5</a:t>
                </a:r>
              </a:p>
            </p:txBody>
          </p:sp>
        </p:grpSp>
        <p:sp>
          <p:nvSpPr>
            <p:cNvPr id="53" name="Прямоугольник 50"/>
            <p:cNvSpPr>
              <a:spLocks noChangeArrowheads="1"/>
            </p:cNvSpPr>
            <p:nvPr/>
          </p:nvSpPr>
          <p:spPr bwMode="auto">
            <a:xfrm>
              <a:off x="1378879" y="1756449"/>
              <a:ext cx="4478245" cy="723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532192" fontAlgn="auto">
                <a:spcBef>
                  <a:spcPts val="0"/>
                </a:spcBef>
                <a:spcAft>
                  <a:spcPts val="615"/>
                </a:spcAft>
                <a:defRPr/>
              </a:pPr>
              <a:r>
                <a:rPr lang="ru-RU" b="1" kern="0" dirty="0" smtClean="0">
                  <a:solidFill>
                    <a:srgbClr val="562212"/>
                  </a:solidFill>
                </a:rPr>
                <a:t>Высокая кадастровая стоимость </a:t>
              </a:r>
              <a:br>
                <a:rPr lang="ru-RU" b="1" kern="0" dirty="0" smtClean="0">
                  <a:solidFill>
                    <a:srgbClr val="562212"/>
                  </a:solidFill>
                </a:rPr>
              </a:br>
              <a:r>
                <a:rPr lang="ru-RU" b="1" kern="0" dirty="0" smtClean="0">
                  <a:solidFill>
                    <a:srgbClr val="562212"/>
                  </a:solidFill>
                </a:rPr>
                <a:t>объектов недвижимости</a:t>
              </a:r>
              <a:endParaRPr lang="ru-RU" b="1" kern="0" dirty="0">
                <a:solidFill>
                  <a:srgbClr val="562212"/>
                </a:solidFill>
              </a:endParaRPr>
            </a:p>
          </p:txBody>
        </p:sp>
      </p:grpSp>
      <p:grpSp>
        <p:nvGrpSpPr>
          <p:cNvPr id="57" name="Группа 21"/>
          <p:cNvGrpSpPr>
            <a:grpSpLocks/>
          </p:cNvGrpSpPr>
          <p:nvPr/>
        </p:nvGrpSpPr>
        <p:grpSpPr bwMode="auto">
          <a:xfrm>
            <a:off x="2363029" y="6585069"/>
            <a:ext cx="6654507" cy="1000274"/>
            <a:chOff x="855877" y="1599465"/>
            <a:chExt cx="5008088" cy="1119078"/>
          </a:xfrm>
        </p:grpSpPr>
        <p:grpSp>
          <p:nvGrpSpPr>
            <p:cNvPr id="58" name="Группа 8"/>
            <p:cNvGrpSpPr>
              <a:grpSpLocks/>
            </p:cNvGrpSpPr>
            <p:nvPr/>
          </p:nvGrpSpPr>
          <p:grpSpPr bwMode="auto">
            <a:xfrm>
              <a:off x="855877" y="1615893"/>
              <a:ext cx="5008088" cy="1051820"/>
              <a:chOff x="915224" y="3341052"/>
              <a:chExt cx="5008088" cy="773350"/>
            </a:xfrm>
          </p:grpSpPr>
          <p:sp>
            <p:nvSpPr>
              <p:cNvPr id="60" name="Прямоугольник 59"/>
              <p:cNvSpPr/>
              <p:nvPr/>
            </p:nvSpPr>
            <p:spPr>
              <a:xfrm>
                <a:off x="953609" y="3341052"/>
                <a:ext cx="4969703" cy="772017"/>
              </a:xfrm>
              <a:prstGeom prst="rect">
                <a:avLst/>
              </a:prstGeom>
              <a:solidFill>
                <a:srgbClr val="F2ECDE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1" name="Прямоугольник 60"/>
              <p:cNvSpPr/>
              <p:nvPr/>
            </p:nvSpPr>
            <p:spPr>
              <a:xfrm>
                <a:off x="953609" y="3341053"/>
                <a:ext cx="396770" cy="773349"/>
              </a:xfrm>
              <a:prstGeom prst="rect">
                <a:avLst/>
              </a:prstGeom>
              <a:solidFill>
                <a:srgbClr val="ED533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2" name="TextBox 12"/>
              <p:cNvSpPr txBox="1">
                <a:spLocks noChangeArrowheads="1"/>
              </p:cNvSpPr>
              <p:nvPr/>
            </p:nvSpPr>
            <p:spPr bwMode="auto">
              <a:xfrm>
                <a:off x="915224" y="3539870"/>
                <a:ext cx="330251" cy="378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kern="0" dirty="0">
                    <a:solidFill>
                      <a:srgbClr val="F7F2E5"/>
                    </a:solidFill>
                    <a:latin typeface="Arial Black" pitchFamily="34" charset="0"/>
                  </a:rPr>
                  <a:t>6</a:t>
                </a:r>
              </a:p>
            </p:txBody>
          </p:sp>
        </p:grpSp>
        <p:sp>
          <p:nvSpPr>
            <p:cNvPr id="59" name="Прямоугольник 50"/>
            <p:cNvSpPr>
              <a:spLocks noChangeArrowheads="1"/>
            </p:cNvSpPr>
            <p:nvPr/>
          </p:nvSpPr>
          <p:spPr bwMode="auto">
            <a:xfrm>
              <a:off x="1385719" y="1599465"/>
              <a:ext cx="4478245" cy="1119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532192" fontAlgn="auto">
                <a:spcBef>
                  <a:spcPts val="0"/>
                </a:spcBef>
                <a:spcAft>
                  <a:spcPts val="615"/>
                </a:spcAft>
                <a:defRPr/>
              </a:pPr>
              <a:r>
                <a:rPr lang="ru-RU" b="1" kern="0" dirty="0" smtClean="0">
                  <a:solidFill>
                    <a:srgbClr val="562212"/>
                  </a:solidFill>
                </a:rPr>
                <a:t>Нарушение логистических цепочек, </a:t>
              </a:r>
              <a:br>
                <a:rPr lang="ru-RU" b="1" kern="0" dirty="0" smtClean="0">
                  <a:solidFill>
                    <a:srgbClr val="562212"/>
                  </a:solidFill>
                </a:rPr>
              </a:br>
              <a:r>
                <a:rPr lang="ru-RU" b="1" kern="0" dirty="0" smtClean="0">
                  <a:solidFill>
                    <a:srgbClr val="562212"/>
                  </a:solidFill>
                </a:rPr>
                <a:t>дефицит рынков сбыта</a:t>
              </a:r>
            </a:p>
            <a:p>
              <a:pPr defTabSz="532192" fontAlgn="auto">
                <a:spcBef>
                  <a:spcPts val="0"/>
                </a:spcBef>
                <a:spcAft>
                  <a:spcPts val="615"/>
                </a:spcAft>
                <a:defRPr/>
              </a:pPr>
              <a:endParaRPr lang="ru-RU" b="1" kern="0" dirty="0">
                <a:solidFill>
                  <a:srgbClr val="562212"/>
                </a:solidFill>
              </a:endParaRPr>
            </a:p>
          </p:txBody>
        </p:sp>
      </p:grp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1368" y="4017626"/>
            <a:ext cx="6606868" cy="440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00377" y="2186576"/>
            <a:ext cx="474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отметили 15 МР (ГО)</a:t>
            </a:r>
            <a:endParaRPr lang="ru-RU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6779713" y="3113138"/>
            <a:ext cx="5306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отметили 13 МР (ГО)</a:t>
            </a:r>
            <a:endParaRPr lang="ru-RU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7272585" y="4057587"/>
            <a:ext cx="474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о</a:t>
            </a:r>
            <a:r>
              <a:rPr lang="ru-RU" i="1" dirty="0" smtClean="0"/>
              <a:t>тметили 12 МР (ГО)</a:t>
            </a:r>
            <a:endParaRPr lang="ru-RU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8026660" y="4994592"/>
            <a:ext cx="474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отметили 11 МР (ГО)</a:t>
            </a:r>
            <a:endParaRPr lang="ru-RU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8872411" y="5929827"/>
            <a:ext cx="474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отметили 6 МР (ГО)</a:t>
            </a:r>
            <a:endParaRPr lang="ru-RU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9432825" y="6936909"/>
            <a:ext cx="474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отметили 6 МР (ГО)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2200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>
            <a:off x="763278" y="432983"/>
            <a:ext cx="12380656" cy="1489417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49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kern="1200" spc="-49" dirty="0" smtClean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Дефицит </a:t>
            </a:r>
            <a: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оборотных средств, </a:t>
            </a:r>
            <a:r>
              <a:rPr lang="ru-RU" sz="3600" b="1" kern="1200" spc="-49" dirty="0" smtClean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600" b="1" kern="1200" spc="-49" dirty="0" smtClean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600" b="1" kern="1200" spc="-49" dirty="0" smtClean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кассовый </a:t>
            </a:r>
            <a: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разрыв </a:t>
            </a:r>
            <a:r>
              <a:rPr lang="ru-RU" sz="28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8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8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8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800" b="1" kern="1200" spc="-49" dirty="0">
              <a:solidFill>
                <a:srgbClr val="E04E39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78" y="278193"/>
            <a:ext cx="1601967" cy="1601967"/>
          </a:xfrm>
          <a:prstGeom prst="rect">
            <a:avLst/>
          </a:prstGeom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78" y="1904294"/>
            <a:ext cx="12413963" cy="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105" y="180454"/>
            <a:ext cx="1224136" cy="171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>
            <a:grpSpLocks/>
          </p:cNvGrpSpPr>
          <p:nvPr/>
        </p:nvGrpSpPr>
        <p:grpSpPr bwMode="auto">
          <a:xfrm>
            <a:off x="681502" y="756518"/>
            <a:ext cx="6696910" cy="6768752"/>
            <a:chOff x="407610" y="1886301"/>
            <a:chExt cx="5431364" cy="1745384"/>
          </a:xfrm>
        </p:grpSpPr>
        <p:grpSp>
          <p:nvGrpSpPr>
            <p:cNvPr id="13" name="Группа 8"/>
            <p:cNvGrpSpPr>
              <a:grpSpLocks/>
            </p:cNvGrpSpPr>
            <p:nvPr/>
          </p:nvGrpSpPr>
          <p:grpSpPr bwMode="auto">
            <a:xfrm>
              <a:off x="407610" y="1886301"/>
              <a:ext cx="5431364" cy="1745384"/>
              <a:chOff x="466957" y="3539870"/>
              <a:chExt cx="5431364" cy="1283293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466957" y="3918110"/>
                <a:ext cx="5431364" cy="90505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TextBox 12"/>
              <p:cNvSpPr txBox="1">
                <a:spLocks noChangeArrowheads="1"/>
              </p:cNvSpPr>
              <p:nvPr/>
            </p:nvSpPr>
            <p:spPr bwMode="auto">
              <a:xfrm>
                <a:off x="915224" y="3539870"/>
                <a:ext cx="330251" cy="378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532192"/>
                <a:endParaRPr lang="ru-RU" sz="1600" dirty="0">
                  <a:solidFill>
                    <a:srgbClr val="F7F2E5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" name="Прямоугольник 50"/>
            <p:cNvSpPr>
              <a:spLocks noChangeArrowheads="1"/>
            </p:cNvSpPr>
            <p:nvPr/>
          </p:nvSpPr>
          <p:spPr bwMode="auto">
            <a:xfrm>
              <a:off x="674930" y="2175154"/>
              <a:ext cx="4478245" cy="345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532192">
                <a:spcAft>
                  <a:spcPts val="615"/>
                </a:spcAft>
              </a:pPr>
              <a:r>
                <a:rPr lang="ru-RU" sz="2800" b="1" i="1" dirty="0" smtClean="0">
                  <a:solidFill>
                    <a:srgbClr val="E04E39"/>
                  </a:solidFill>
                  <a:latin typeface="Arial" pitchFamily="34" charset="0"/>
                  <a:cs typeface="Arial" pitchFamily="34" charset="0"/>
                </a:rPr>
                <a:t>Что сделано</a:t>
              </a:r>
              <a:r>
                <a:rPr lang="ru-RU" sz="1900" b="1" dirty="0" smtClean="0">
                  <a:solidFill>
                    <a:srgbClr val="562212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1900" b="1" dirty="0">
                <a:solidFill>
                  <a:srgbClr val="56221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Группа 21"/>
          <p:cNvGrpSpPr>
            <a:grpSpLocks/>
          </p:cNvGrpSpPr>
          <p:nvPr/>
        </p:nvGrpSpPr>
        <p:grpSpPr bwMode="auto">
          <a:xfrm>
            <a:off x="7659223" y="2545809"/>
            <a:ext cx="5475317" cy="4732135"/>
            <a:chOff x="869272" y="2082591"/>
            <a:chExt cx="4969702" cy="1368159"/>
          </a:xfrm>
        </p:grpSpPr>
        <p:sp>
          <p:nvSpPr>
            <p:cNvPr id="20" name="Прямоугольник 19"/>
            <p:cNvSpPr/>
            <p:nvPr/>
          </p:nvSpPr>
          <p:spPr bwMode="auto">
            <a:xfrm>
              <a:off x="869272" y="2158364"/>
              <a:ext cx="4969702" cy="1292386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3219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9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Прямоугольник 50"/>
            <p:cNvSpPr>
              <a:spLocks noChangeArrowheads="1"/>
            </p:cNvSpPr>
            <p:nvPr/>
          </p:nvSpPr>
          <p:spPr bwMode="auto">
            <a:xfrm>
              <a:off x="1021322" y="2082591"/>
              <a:ext cx="4478245" cy="193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532192">
                <a:spcAft>
                  <a:spcPts val="615"/>
                </a:spcAft>
              </a:pPr>
              <a:endParaRPr lang="ru-RU" sz="2800" b="1" i="1" dirty="0">
                <a:solidFill>
                  <a:srgbClr val="E04E39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647848" y="2784285"/>
            <a:ext cx="673056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just">
              <a:buAutoNum type="arabicPeriod"/>
            </a:pPr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Выделено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720 млн руб. на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выплату субсидий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2022 году</a:t>
            </a:r>
            <a:endParaRPr lang="ru-RU" sz="20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marL="85725">
              <a:buAutoNum type="arabicPeriod"/>
            </a:pPr>
            <a:endParaRPr lang="ru-RU" sz="20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marL="85725" algn="just">
              <a:buAutoNum type="arabicPeriod"/>
            </a:pPr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Капитализация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региональной и муниципальных </a:t>
            </a:r>
            <a:r>
              <a:rPr lang="ru-RU" sz="2000" kern="0" dirty="0" err="1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микрокредитных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компаний региона 860 млн руб. +</a:t>
            </a:r>
          </a:p>
          <a:p>
            <a:pPr marL="85725"/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дополнительно выделено 50 млн руб. </a:t>
            </a:r>
          </a:p>
          <a:p>
            <a:pPr marL="85725"/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Портфель </a:t>
            </a:r>
            <a:r>
              <a:rPr lang="ru-RU" sz="2000" kern="0" dirty="0" err="1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микрозаймов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– 836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млн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руб., </a:t>
            </a:r>
            <a:endParaRPr lang="ru-RU" sz="2000" kern="0" dirty="0" smtClean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marL="85725"/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выдано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965 </a:t>
            </a:r>
            <a:r>
              <a:rPr lang="ru-RU" sz="2000" kern="0" dirty="0" err="1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микрозаймов</a:t>
            </a:r>
            <a:endParaRPr lang="ru-RU" sz="20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marL="85725"/>
            <a:endParaRPr lang="ru-RU" sz="20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marL="85725" algn="just"/>
            <a:r>
              <a:rPr lang="ru-RU" sz="20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3. Инициировано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распространение действия программы «зонтичных» поручительств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Корпорации МСП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на региональные и муниципальные микрофинансовые организации</a:t>
            </a:r>
          </a:p>
          <a:p>
            <a:pPr marL="85725"/>
            <a:endParaRPr lang="ru-RU" sz="1600" kern="0" dirty="0" smtClean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23" name="Прямоугольник 50"/>
          <p:cNvSpPr>
            <a:spLocks noChangeArrowheads="1"/>
          </p:cNvSpPr>
          <p:nvPr/>
        </p:nvSpPr>
        <p:spPr bwMode="auto">
          <a:xfrm>
            <a:off x="7770614" y="2286959"/>
            <a:ext cx="5146905" cy="52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532192">
              <a:spcAft>
                <a:spcPts val="615"/>
              </a:spcAft>
            </a:pPr>
            <a:r>
              <a:rPr lang="ru-RU" sz="2800" b="1" i="1" dirty="0" smtClean="0">
                <a:solidFill>
                  <a:srgbClr val="E04E39"/>
                </a:solidFill>
                <a:latin typeface="Arial" pitchFamily="34" charset="0"/>
                <a:cs typeface="Arial" pitchFamily="34" charset="0"/>
              </a:rPr>
              <a:t>Что предлагают</a:t>
            </a:r>
            <a:r>
              <a:rPr lang="ru-RU" sz="1900" b="1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900" b="1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771802" y="2784285"/>
            <a:ext cx="51834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indent="-15875" algn="just">
              <a:buAutoNum type="arabicPeriod"/>
            </a:pPr>
            <a:r>
              <a:rPr lang="ru-RU" sz="20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Увеличение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сроков предоставления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микрозаймов</a:t>
            </a:r>
            <a:endParaRPr lang="ru-RU" sz="20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marL="79375"/>
            <a:endParaRPr lang="ru-RU" sz="20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marL="79375" algn="just"/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0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Увеличение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максимального дохода на ПСН с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60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млн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руб. до 90 млн руб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9375"/>
            <a:endParaRPr lang="ru-RU" sz="20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marL="95250" indent="-15875" algn="just"/>
            <a:r>
              <a:rPr lang="ru-RU" sz="20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Предоставление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субсидии на финансовое обеспечение затрат, а не на возмещение затрат</a:t>
            </a:r>
          </a:p>
        </p:txBody>
      </p:sp>
    </p:spTree>
    <p:extLst>
      <p:ext uri="{BB962C8B-B14F-4D97-AF65-F5344CB8AC3E}">
        <p14:creationId xmlns:p14="http://schemas.microsoft.com/office/powerpoint/2010/main" val="1489549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7134" y="684510"/>
            <a:ext cx="12633648" cy="1489417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49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kern="1200" spc="-49" dirty="0" smtClean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Высокие </a:t>
            </a:r>
            <a: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тарифы на электроэнергию,  </a:t>
            </a:r>
            <a:b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взаимодействие с </a:t>
            </a:r>
            <a:r>
              <a:rPr lang="ru-RU" sz="3600" b="1" kern="1200" spc="-49" dirty="0" err="1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ресурсоснабжающими</a:t>
            </a:r>
            <a: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 организациями</a:t>
            </a:r>
            <a:b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3600" b="1" kern="1200" spc="-49" dirty="0">
              <a:solidFill>
                <a:srgbClr val="E04E39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15599" y="2229592"/>
            <a:ext cx="12633649" cy="0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9516" y="324470"/>
            <a:ext cx="1189732" cy="1665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325771" y="2229593"/>
            <a:ext cx="7272809" cy="5092050"/>
            <a:chOff x="309517" y="1886299"/>
            <a:chExt cx="6327962" cy="3358206"/>
          </a:xfrm>
        </p:grpSpPr>
        <p:grpSp>
          <p:nvGrpSpPr>
            <p:cNvPr id="23" name="Группа 8"/>
            <p:cNvGrpSpPr>
              <a:grpSpLocks/>
            </p:cNvGrpSpPr>
            <p:nvPr/>
          </p:nvGrpSpPr>
          <p:grpSpPr bwMode="auto">
            <a:xfrm>
              <a:off x="309517" y="1886299"/>
              <a:ext cx="6327962" cy="3358206"/>
              <a:chOff x="368864" y="3539870"/>
              <a:chExt cx="6327962" cy="2469120"/>
            </a:xfrm>
          </p:grpSpPr>
          <p:sp>
            <p:nvSpPr>
              <p:cNvPr id="25" name="Прямоугольник 24"/>
              <p:cNvSpPr/>
              <p:nvPr/>
            </p:nvSpPr>
            <p:spPr>
              <a:xfrm>
                <a:off x="368864" y="3847129"/>
                <a:ext cx="6327962" cy="2161861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TextBox 12"/>
              <p:cNvSpPr txBox="1">
                <a:spLocks noChangeArrowheads="1"/>
              </p:cNvSpPr>
              <p:nvPr/>
            </p:nvSpPr>
            <p:spPr bwMode="auto">
              <a:xfrm>
                <a:off x="915224" y="3539870"/>
                <a:ext cx="330251" cy="378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532192"/>
                <a:r>
                  <a:rPr lang="en-US" sz="1600" dirty="0">
                    <a:solidFill>
                      <a:srgbClr val="F7F2E5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1600" dirty="0">
                  <a:solidFill>
                    <a:srgbClr val="F7F2E5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4" name="Прямоугольник 50"/>
            <p:cNvSpPr>
              <a:spLocks noChangeArrowheads="1"/>
            </p:cNvSpPr>
            <p:nvPr/>
          </p:nvSpPr>
          <p:spPr bwMode="auto">
            <a:xfrm>
              <a:off x="747651" y="1959132"/>
              <a:ext cx="4478245" cy="345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532192">
                <a:spcAft>
                  <a:spcPts val="615"/>
                </a:spcAft>
              </a:pPr>
              <a:r>
                <a:rPr lang="ru-RU" sz="2800" b="1" i="1" dirty="0" smtClean="0">
                  <a:solidFill>
                    <a:srgbClr val="E04E39"/>
                  </a:solidFill>
                  <a:latin typeface="Arial" pitchFamily="34" charset="0"/>
                  <a:cs typeface="Arial" pitchFamily="34" charset="0"/>
                </a:rPr>
                <a:t>Что сделано</a:t>
              </a:r>
              <a:r>
                <a:rPr lang="ru-RU" sz="1900" b="1" dirty="0" smtClean="0">
                  <a:solidFill>
                    <a:srgbClr val="562212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1900" b="1" dirty="0">
                <a:solidFill>
                  <a:srgbClr val="56221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Группа 21"/>
          <p:cNvGrpSpPr>
            <a:grpSpLocks/>
          </p:cNvGrpSpPr>
          <p:nvPr/>
        </p:nvGrpSpPr>
        <p:grpSpPr bwMode="auto">
          <a:xfrm>
            <a:off x="7848649" y="2292914"/>
            <a:ext cx="5544616" cy="5028730"/>
            <a:chOff x="792109" y="1874961"/>
            <a:chExt cx="5217930" cy="3727157"/>
          </a:xfrm>
        </p:grpSpPr>
        <p:sp>
          <p:nvSpPr>
            <p:cNvPr id="30" name="Прямоугольник 29"/>
            <p:cNvSpPr/>
            <p:nvPr/>
          </p:nvSpPr>
          <p:spPr bwMode="auto">
            <a:xfrm>
              <a:off x="792109" y="2302017"/>
              <a:ext cx="5217930" cy="3300101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ru-RU" sz="19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Прямоугольник 50"/>
            <p:cNvSpPr>
              <a:spLocks noChangeArrowheads="1"/>
            </p:cNvSpPr>
            <p:nvPr/>
          </p:nvSpPr>
          <p:spPr bwMode="auto">
            <a:xfrm>
              <a:off x="1021002" y="1874961"/>
              <a:ext cx="4478245" cy="442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532192">
                <a:spcAft>
                  <a:spcPts val="615"/>
                </a:spcAft>
              </a:pPr>
              <a:r>
                <a:rPr lang="ru-RU" sz="2800" b="1" i="1" dirty="0">
                  <a:solidFill>
                    <a:srgbClr val="E04E39"/>
                  </a:solidFill>
                  <a:latin typeface="Arial" pitchFamily="34" charset="0"/>
                  <a:cs typeface="Arial" pitchFamily="34" charset="0"/>
                </a:rPr>
                <a:t>Что предлагают </a:t>
              </a: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615599" y="2905704"/>
            <a:ext cx="672899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1. Инициировано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продление нормы </a:t>
            </a:r>
            <a:r>
              <a:rPr lang="ru-RU" sz="2000" i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2000" i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01.07.2023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позволяющей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заявителям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(до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150 кВт)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оплачивать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расходы на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строительство объектов электросетевого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хозяйства для технологического присоединения к электрическим сетям</a:t>
            </a:r>
          </a:p>
          <a:p>
            <a:endParaRPr lang="ru-RU" sz="2000" b="1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Действующий </a:t>
            </a:r>
            <a:r>
              <a:rPr lang="ru-RU" sz="20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порядок предоставления грантов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 форме субсидии </a:t>
            </a:r>
            <a:r>
              <a:rPr lang="ru-RU" sz="20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социальным предприятиям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предусматривает возмещение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расходов,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том числе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технологическое присоединение к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объектам инженерной инфраструктуры,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включая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электрические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сети </a:t>
            </a:r>
            <a:endParaRPr lang="ru-RU" sz="2000" kern="0" dirty="0" smtClean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kern="0" dirty="0" smtClean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97" y="802272"/>
            <a:ext cx="1400402" cy="1400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Прямоугольник 34"/>
          <p:cNvSpPr/>
          <p:nvPr/>
        </p:nvSpPr>
        <p:spPr>
          <a:xfrm>
            <a:off x="7935782" y="2874926"/>
            <a:ext cx="52960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1. Продление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льготного периода на технологическое присоединение к электрическим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сетям</a:t>
            </a:r>
          </a:p>
          <a:p>
            <a:endParaRPr lang="ru-RU" sz="2000" b="1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. Снижение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тарифов на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электроэнергию</a:t>
            </a:r>
          </a:p>
          <a:p>
            <a:endParaRPr lang="ru-RU" sz="20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Отмена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авансовых платежей за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электроэнергию</a:t>
            </a:r>
          </a:p>
          <a:p>
            <a:endParaRPr lang="ru-RU" sz="20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Компенсация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части затрат на технологическое присоединение к электрическим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сетям / увеличение мощности</a:t>
            </a:r>
          </a:p>
          <a:p>
            <a:pPr>
              <a:buAutoNum type="arabicPeriod" startAt="4"/>
            </a:pPr>
            <a:endParaRPr lang="ru-RU" sz="20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50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44" y="1936305"/>
            <a:ext cx="12373434" cy="77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428427" y="1771065"/>
            <a:ext cx="6700142" cy="5461841"/>
            <a:chOff x="407610" y="1886300"/>
            <a:chExt cx="5431364" cy="2228330"/>
          </a:xfrm>
        </p:grpSpPr>
        <p:grpSp>
          <p:nvGrpSpPr>
            <p:cNvPr id="8" name="Группа 8"/>
            <p:cNvGrpSpPr>
              <a:grpSpLocks/>
            </p:cNvGrpSpPr>
            <p:nvPr/>
          </p:nvGrpSpPr>
          <p:grpSpPr bwMode="auto">
            <a:xfrm>
              <a:off x="407610" y="1886300"/>
              <a:ext cx="5431364" cy="2228330"/>
              <a:chOff x="466957" y="3539870"/>
              <a:chExt cx="5431364" cy="1638379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466957" y="3918111"/>
                <a:ext cx="5431364" cy="1260138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Box 12"/>
              <p:cNvSpPr txBox="1">
                <a:spLocks noChangeArrowheads="1"/>
              </p:cNvSpPr>
              <p:nvPr/>
            </p:nvSpPr>
            <p:spPr bwMode="auto">
              <a:xfrm>
                <a:off x="915224" y="3539870"/>
                <a:ext cx="330251" cy="378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532192"/>
                <a:endParaRPr lang="ru-RU" sz="1600" dirty="0">
                  <a:solidFill>
                    <a:srgbClr val="F7F2E5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Прямоугольник 50"/>
            <p:cNvSpPr>
              <a:spLocks noChangeArrowheads="1"/>
            </p:cNvSpPr>
            <p:nvPr/>
          </p:nvSpPr>
          <p:spPr bwMode="auto">
            <a:xfrm>
              <a:off x="687929" y="2089320"/>
              <a:ext cx="4478245" cy="345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532192">
                <a:spcAft>
                  <a:spcPts val="615"/>
                </a:spcAft>
              </a:pPr>
              <a:r>
                <a:rPr lang="ru-RU" sz="2800" b="1" i="1" dirty="0" smtClean="0">
                  <a:solidFill>
                    <a:srgbClr val="E04E39"/>
                  </a:solidFill>
                  <a:latin typeface="Arial" pitchFamily="34" charset="0"/>
                  <a:cs typeface="Arial" pitchFamily="34" charset="0"/>
                </a:rPr>
                <a:t>Что сделано</a:t>
              </a:r>
              <a:r>
                <a:rPr lang="ru-RU" sz="1900" b="1" dirty="0" smtClean="0">
                  <a:solidFill>
                    <a:srgbClr val="562212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1900" b="1" dirty="0">
                <a:solidFill>
                  <a:srgbClr val="56221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Группа 21"/>
          <p:cNvGrpSpPr>
            <a:grpSpLocks/>
          </p:cNvGrpSpPr>
          <p:nvPr/>
        </p:nvGrpSpPr>
        <p:grpSpPr bwMode="auto">
          <a:xfrm>
            <a:off x="7431944" y="2054398"/>
            <a:ext cx="5707684" cy="5178508"/>
            <a:chOff x="855877" y="1886301"/>
            <a:chExt cx="4983097" cy="2619324"/>
          </a:xfrm>
        </p:grpSpPr>
        <p:grpSp>
          <p:nvGrpSpPr>
            <p:cNvPr id="13" name="Группа 8"/>
            <p:cNvGrpSpPr>
              <a:grpSpLocks/>
            </p:cNvGrpSpPr>
            <p:nvPr/>
          </p:nvGrpSpPr>
          <p:grpSpPr bwMode="auto">
            <a:xfrm>
              <a:off x="855877" y="1886301"/>
              <a:ext cx="4983097" cy="2619324"/>
              <a:chOff x="915224" y="3539870"/>
              <a:chExt cx="4983097" cy="1925857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928619" y="3918111"/>
                <a:ext cx="4969702" cy="1547616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TextBox 12"/>
              <p:cNvSpPr txBox="1">
                <a:spLocks noChangeArrowheads="1"/>
              </p:cNvSpPr>
              <p:nvPr/>
            </p:nvSpPr>
            <p:spPr bwMode="auto">
              <a:xfrm>
                <a:off x="915224" y="3539870"/>
                <a:ext cx="330251" cy="378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532192"/>
                <a:endParaRPr lang="ru-RU" sz="1600" dirty="0">
                  <a:solidFill>
                    <a:srgbClr val="F7F2E5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" name="Прямоугольник 50"/>
            <p:cNvSpPr>
              <a:spLocks noChangeArrowheads="1"/>
            </p:cNvSpPr>
            <p:nvPr/>
          </p:nvSpPr>
          <p:spPr bwMode="auto">
            <a:xfrm>
              <a:off x="1021002" y="1994689"/>
              <a:ext cx="4478245" cy="442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532192">
                <a:spcAft>
                  <a:spcPts val="615"/>
                </a:spcAft>
              </a:pPr>
              <a:r>
                <a:rPr lang="ru-RU" sz="2800" b="1" i="1" dirty="0">
                  <a:solidFill>
                    <a:srgbClr val="E04E39"/>
                  </a:solidFill>
                  <a:latin typeface="Arial" pitchFamily="34" charset="0"/>
                  <a:cs typeface="Arial" pitchFamily="34" charset="0"/>
                </a:rPr>
                <a:t>Что предлагают </a:t>
              </a:r>
            </a:p>
          </p:txBody>
        </p:sp>
      </p:grpSp>
      <p:sp>
        <p:nvSpPr>
          <p:cNvPr id="17" name="Заголовок 3"/>
          <p:cNvSpPr>
            <a:spLocks noGrp="1"/>
          </p:cNvSpPr>
          <p:nvPr>
            <p:ph type="title"/>
          </p:nvPr>
        </p:nvSpPr>
        <p:spPr>
          <a:xfrm>
            <a:off x="763278" y="432983"/>
            <a:ext cx="12380656" cy="1489417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49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kern="1200" spc="-49" dirty="0" smtClean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Высокая </a:t>
            </a:r>
            <a: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стоимость услуг </a:t>
            </a:r>
            <a:b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по обращению с ТКО</a:t>
            </a:r>
            <a:r>
              <a:rPr lang="ru-RU" sz="3600" b="1" dirty="0">
                <a:solidFill>
                  <a:srgbClr val="562212"/>
                </a:solidFill>
              </a:rPr>
              <a:t/>
            </a:r>
            <a:br>
              <a:rPr lang="ru-RU" sz="3600" b="1" dirty="0">
                <a:solidFill>
                  <a:srgbClr val="562212"/>
                </a:solidFill>
              </a:rPr>
            </a:br>
            <a:r>
              <a:rPr lang="ru-RU" sz="28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8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800" b="1" kern="1200" spc="-49" dirty="0">
              <a:solidFill>
                <a:srgbClr val="E04E39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105" y="58433"/>
            <a:ext cx="1174273" cy="1643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95" y="525462"/>
            <a:ext cx="1528936" cy="15289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427" y="3139478"/>
            <a:ext cx="66281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1. Инициировано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внесение в СанПиН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изменений, </a:t>
            </a:r>
            <a:r>
              <a:rPr lang="ru-RU" sz="24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предусматривающих для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субъектов </a:t>
            </a:r>
            <a:r>
              <a:rPr lang="ru-RU" sz="24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МСП,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ведущих </a:t>
            </a:r>
            <a:r>
              <a:rPr lang="ru-RU" sz="24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деятельность в нежилых помещениях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 МКД,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возможность </a:t>
            </a:r>
            <a:r>
              <a:rPr lang="ru-RU" sz="24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накопления ТКО бесконтейнерным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способом</a:t>
            </a:r>
            <a:endParaRPr lang="ru-RU" sz="24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2. Инициировано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проведение </a:t>
            </a:r>
            <a:r>
              <a:rPr lang="ru-RU" sz="24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замеров объемов ТКО, которые накапливают субъекты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МСП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ЛО, в целях оптимизации установленных нормативов </a:t>
            </a:r>
            <a:endParaRPr lang="ru-RU" sz="24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704633" y="3204790"/>
            <a:ext cx="51091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1. Снижение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тарифов на вывоз </a:t>
            </a:r>
            <a:r>
              <a:rPr lang="ru-RU" sz="24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ТКО</a:t>
            </a:r>
          </a:p>
          <a:p>
            <a:pPr algn="just"/>
            <a:endParaRPr lang="ru-RU" sz="2400" kern="0" dirty="0" smtClean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. Снижение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нормативов накопления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ТКО</a:t>
            </a:r>
          </a:p>
          <a:p>
            <a:pPr algn="just"/>
            <a:endParaRPr lang="ru-RU" sz="2400" kern="0" dirty="0" smtClean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. Применение </a:t>
            </a:r>
            <a:r>
              <a:rPr lang="ru-RU" sz="2400" kern="0" dirty="0" err="1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бесконтейнерного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способа накопления ТКО</a:t>
            </a:r>
            <a:endParaRPr lang="ru-RU" sz="24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03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49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kern="1200" spc="-49" dirty="0" smtClean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Дополнительные </a:t>
            </a:r>
            <a:r>
              <a:rPr lang="ru-RU" sz="3600" b="1" kern="1200" spc="-49" dirty="0" smtClean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платежи</a:t>
            </a:r>
            <a: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ГУП «Леноблводоканал»</a:t>
            </a:r>
            <a:r>
              <a:rPr lang="ru-RU" sz="3600" b="1" dirty="0">
                <a:solidFill>
                  <a:srgbClr val="562212"/>
                </a:solidFill>
              </a:rPr>
              <a:t/>
            </a:r>
            <a:br>
              <a:rPr lang="ru-RU" sz="3600" b="1" dirty="0">
                <a:solidFill>
                  <a:srgbClr val="562212"/>
                </a:solidFill>
              </a:rPr>
            </a:br>
            <a:r>
              <a:rPr lang="ru-RU" sz="3600" b="1" dirty="0">
                <a:solidFill>
                  <a:srgbClr val="562212"/>
                </a:solidFill>
              </a:rPr>
              <a:t/>
            </a:r>
            <a:br>
              <a:rPr lang="ru-RU" sz="3600" b="1" dirty="0">
                <a:solidFill>
                  <a:srgbClr val="562212"/>
                </a:solidFill>
              </a:rPr>
            </a:br>
            <a:r>
              <a:rPr lang="ru-RU" sz="28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8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8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8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800" b="1" kern="1200" spc="-49" dirty="0">
              <a:solidFill>
                <a:srgbClr val="E04E39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81" y="1908647"/>
            <a:ext cx="11823092" cy="74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757920" y="1765081"/>
            <a:ext cx="6499865" cy="5832196"/>
            <a:chOff x="404868" y="2048994"/>
            <a:chExt cx="5431364" cy="2102119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404868" y="2322054"/>
              <a:ext cx="5431364" cy="1829059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3219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9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50"/>
            <p:cNvSpPr>
              <a:spLocks noChangeArrowheads="1"/>
            </p:cNvSpPr>
            <p:nvPr/>
          </p:nvSpPr>
          <p:spPr bwMode="auto">
            <a:xfrm>
              <a:off x="919172" y="2048994"/>
              <a:ext cx="4478245" cy="345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532192">
                <a:spcAft>
                  <a:spcPts val="615"/>
                </a:spcAft>
              </a:pPr>
              <a:r>
                <a:rPr lang="ru-RU" sz="2800" b="1" i="1" dirty="0" smtClean="0">
                  <a:solidFill>
                    <a:srgbClr val="E04E39"/>
                  </a:solidFill>
                  <a:latin typeface="Arial" pitchFamily="34" charset="0"/>
                  <a:cs typeface="Arial" pitchFamily="34" charset="0"/>
                </a:rPr>
                <a:t>Что сделано</a:t>
              </a:r>
              <a:r>
                <a:rPr lang="ru-RU" sz="1900" b="1" dirty="0" smtClean="0">
                  <a:solidFill>
                    <a:srgbClr val="562212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1900" b="1" dirty="0">
                <a:solidFill>
                  <a:srgbClr val="56221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Группа 21"/>
          <p:cNvGrpSpPr>
            <a:grpSpLocks/>
          </p:cNvGrpSpPr>
          <p:nvPr/>
        </p:nvGrpSpPr>
        <p:grpSpPr bwMode="auto">
          <a:xfrm>
            <a:off x="6911416" y="1482284"/>
            <a:ext cx="6121809" cy="6114995"/>
            <a:chOff x="855877" y="1886301"/>
            <a:chExt cx="5575430" cy="1777312"/>
          </a:xfrm>
        </p:grpSpPr>
        <p:grpSp>
          <p:nvGrpSpPr>
            <p:cNvPr id="12" name="Группа 8"/>
            <p:cNvGrpSpPr>
              <a:grpSpLocks/>
            </p:cNvGrpSpPr>
            <p:nvPr/>
          </p:nvGrpSpPr>
          <p:grpSpPr bwMode="auto">
            <a:xfrm>
              <a:off x="855877" y="1886301"/>
              <a:ext cx="5575430" cy="1777312"/>
              <a:chOff x="915224" y="3539870"/>
              <a:chExt cx="5575430" cy="1306768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1520952" y="3762984"/>
                <a:ext cx="4969702" cy="1083654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TextBox 12"/>
              <p:cNvSpPr txBox="1">
                <a:spLocks noChangeArrowheads="1"/>
              </p:cNvSpPr>
              <p:nvPr/>
            </p:nvSpPr>
            <p:spPr bwMode="auto">
              <a:xfrm>
                <a:off x="915224" y="3539870"/>
                <a:ext cx="330251" cy="378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532192"/>
                <a:endParaRPr lang="ru-RU" sz="1600" dirty="0">
                  <a:solidFill>
                    <a:srgbClr val="F7F2E5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" name="Прямоугольник 50"/>
            <p:cNvSpPr>
              <a:spLocks noChangeArrowheads="1"/>
            </p:cNvSpPr>
            <p:nvPr/>
          </p:nvSpPr>
          <p:spPr bwMode="auto">
            <a:xfrm>
              <a:off x="1744509" y="1886301"/>
              <a:ext cx="4478245" cy="442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532192">
                <a:spcAft>
                  <a:spcPts val="615"/>
                </a:spcAft>
              </a:pPr>
              <a:r>
                <a:rPr lang="ru-RU" sz="2800" b="1" i="1" dirty="0">
                  <a:solidFill>
                    <a:srgbClr val="E04E39"/>
                  </a:solidFill>
                  <a:latin typeface="Arial" pitchFamily="34" charset="0"/>
                  <a:cs typeface="Arial" pitchFamily="34" charset="0"/>
                </a:rPr>
                <a:t>Что предлагают </a:t>
              </a: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7704634" y="2518969"/>
            <a:ext cx="51845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11113" algn="just"/>
            <a:r>
              <a:rPr lang="ru-RU" sz="20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. Отмена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платы за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негативное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воздействие на работу централизованной системы при отсутствии результатов, полученных в ходе осуществления контроля состава и свойств сточных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вод</a:t>
            </a:r>
          </a:p>
          <a:p>
            <a:pPr marL="85725" indent="-11113"/>
            <a:endParaRPr lang="ru-RU" sz="20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marL="85725" indent="-11113" algn="just"/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2. Отсрочка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уплаты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начисленных ГУП «</a:t>
            </a:r>
            <a:r>
              <a:rPr lang="ru-RU" sz="2000" kern="0" dirty="0" err="1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Леноблводоканал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» сумм неустоек за несоблюдение установленных нормативов и приостановление досудебных взысканий ранее вынесенных неустоек</a:t>
            </a:r>
          </a:p>
          <a:p>
            <a:pPr marL="85725" indent="-11113"/>
            <a:endParaRPr lang="ru-RU" sz="20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63873" y="2533732"/>
            <a:ext cx="63367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11113" algn="just">
              <a:buAutoNum type="arabicPeriod"/>
              <a:tabLst>
                <a:tab pos="85725" algn="l"/>
              </a:tabLst>
            </a:pPr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Инициирована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отмена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взимания с субъектов МСП платы за негативное воздействие на работу централизованной системы водоотведения при отсутствии результатов, полученных в ходе осуществления контроля состава и свойств сточных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вод.</a:t>
            </a:r>
          </a:p>
          <a:p>
            <a:pPr marL="85725" indent="-11113">
              <a:buAutoNum type="arabicPeriod"/>
              <a:tabLst>
                <a:tab pos="85725" algn="l"/>
              </a:tabLst>
            </a:pPr>
            <a:endParaRPr lang="ru-RU" sz="2000" kern="0" dirty="0" smtClean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marL="85725" indent="-11113" algn="just">
              <a:tabLst>
                <a:tab pos="85725" algn="l"/>
              </a:tabLst>
            </a:pPr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ГУП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«Леноблводоканал» </a:t>
            </a:r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поручено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реструктуризировать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задолженность предприятий в части начисленных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штрафных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санкций за негативное воздействие на централизованную систему водоотведения при условии наличия согласованного плана мероприятий и направлении высвободившихся средств на приведение сбрасываемых сточных вод в соответствие с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нормативами</a:t>
            </a:r>
          </a:p>
          <a:p>
            <a:endParaRPr lang="ru-RU" sz="20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156" y="412577"/>
            <a:ext cx="1533128" cy="1533128"/>
          </a:xfrm>
          <a:prstGeom prst="rect">
            <a:avLst/>
          </a:prstGeom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105" y="58433"/>
            <a:ext cx="1174273" cy="1643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80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40601" y="410295"/>
            <a:ext cx="12164632" cy="1489417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49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spc="-49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kern="1200" spc="-49" dirty="0" smtClean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Высокая </a:t>
            </a:r>
            <a: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кадастровая стоимость </a:t>
            </a:r>
            <a:b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объектов недвижимости</a:t>
            </a:r>
            <a:r>
              <a:rPr lang="ru-RU" sz="3600" b="1" dirty="0">
                <a:solidFill>
                  <a:srgbClr val="562212"/>
                </a:solidFill>
              </a:rPr>
              <a:t/>
            </a:r>
            <a:br>
              <a:rPr lang="ru-RU" sz="3600" b="1" dirty="0">
                <a:solidFill>
                  <a:srgbClr val="562212"/>
                </a:solidFill>
              </a:rPr>
            </a:br>
            <a:r>
              <a:rPr lang="ru-RU" sz="3600" b="1" dirty="0">
                <a:solidFill>
                  <a:srgbClr val="562212"/>
                </a:solidFill>
              </a:rPr>
              <a:t/>
            </a:r>
            <a:br>
              <a:rPr lang="ru-RU" sz="3600" b="1" dirty="0">
                <a:solidFill>
                  <a:srgbClr val="562212"/>
                </a:solidFill>
              </a:rPr>
            </a:br>
            <a:r>
              <a:rPr lang="ru-RU" sz="28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8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8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8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800" b="1" kern="1200" spc="-49" dirty="0">
              <a:solidFill>
                <a:srgbClr val="E04E39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81" y="1908646"/>
            <a:ext cx="12169352" cy="76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466769" y="2175781"/>
            <a:ext cx="6962417" cy="4413385"/>
            <a:chOff x="547216" y="2067317"/>
            <a:chExt cx="5431364" cy="2714136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547216" y="2399046"/>
              <a:ext cx="5431364" cy="2382407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3219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9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50"/>
            <p:cNvSpPr>
              <a:spLocks noChangeArrowheads="1"/>
            </p:cNvSpPr>
            <p:nvPr/>
          </p:nvSpPr>
          <p:spPr bwMode="auto">
            <a:xfrm>
              <a:off x="884169" y="2067317"/>
              <a:ext cx="4478245" cy="345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532192">
                <a:spcAft>
                  <a:spcPts val="615"/>
                </a:spcAft>
              </a:pPr>
              <a:r>
                <a:rPr lang="ru-RU" sz="2800" b="1" i="1" dirty="0" smtClean="0">
                  <a:solidFill>
                    <a:srgbClr val="E04E39"/>
                  </a:solidFill>
                  <a:latin typeface="Arial" pitchFamily="34" charset="0"/>
                  <a:cs typeface="Arial" pitchFamily="34" charset="0"/>
                </a:rPr>
                <a:t>Что сделано</a:t>
              </a:r>
              <a:r>
                <a:rPr lang="ru-RU" sz="1900" b="1" dirty="0" smtClean="0">
                  <a:solidFill>
                    <a:srgbClr val="562212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1900" b="1" dirty="0">
                <a:solidFill>
                  <a:srgbClr val="56221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Группа 21"/>
          <p:cNvGrpSpPr>
            <a:grpSpLocks/>
          </p:cNvGrpSpPr>
          <p:nvPr/>
        </p:nvGrpSpPr>
        <p:grpSpPr bwMode="auto">
          <a:xfrm>
            <a:off x="7679265" y="2323862"/>
            <a:ext cx="5597372" cy="1375200"/>
            <a:chOff x="855877" y="1472696"/>
            <a:chExt cx="5972869" cy="3328775"/>
          </a:xfrm>
        </p:grpSpPr>
        <p:grpSp>
          <p:nvGrpSpPr>
            <p:cNvPr id="12" name="Группа 8"/>
            <p:cNvGrpSpPr>
              <a:grpSpLocks/>
            </p:cNvGrpSpPr>
            <p:nvPr/>
          </p:nvGrpSpPr>
          <p:grpSpPr bwMode="auto">
            <a:xfrm>
              <a:off x="855877" y="1886302"/>
              <a:ext cx="5972869" cy="2915169"/>
              <a:chOff x="915224" y="3539870"/>
              <a:chExt cx="5972869" cy="2143376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928619" y="4075018"/>
                <a:ext cx="5959474" cy="1608228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53219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9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TextBox 12"/>
              <p:cNvSpPr txBox="1">
                <a:spLocks noChangeArrowheads="1"/>
              </p:cNvSpPr>
              <p:nvPr/>
            </p:nvSpPr>
            <p:spPr bwMode="auto">
              <a:xfrm>
                <a:off x="915224" y="3539870"/>
                <a:ext cx="330251" cy="378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532192"/>
                <a:endParaRPr lang="ru-RU" sz="1600" dirty="0">
                  <a:solidFill>
                    <a:srgbClr val="F7F2E5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" name="Прямоугольник 50"/>
            <p:cNvSpPr>
              <a:spLocks noChangeArrowheads="1"/>
            </p:cNvSpPr>
            <p:nvPr/>
          </p:nvSpPr>
          <p:spPr bwMode="auto">
            <a:xfrm>
              <a:off x="1555704" y="1472696"/>
              <a:ext cx="4478245" cy="442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532192">
                <a:spcAft>
                  <a:spcPts val="615"/>
                </a:spcAft>
              </a:pPr>
              <a:r>
                <a:rPr lang="ru-RU" sz="2800" b="1" i="1" dirty="0">
                  <a:solidFill>
                    <a:srgbClr val="E04E39"/>
                  </a:solidFill>
                  <a:latin typeface="Arial" pitchFamily="34" charset="0"/>
                  <a:cs typeface="Arial" pitchFamily="34" charset="0"/>
                </a:rPr>
                <a:t>Что предлагают </a:t>
              </a:r>
            </a:p>
          </p:txBody>
        </p:sp>
      </p:grp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105" y="180454"/>
            <a:ext cx="1174273" cy="1643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13" y="396478"/>
            <a:ext cx="1312912" cy="1312912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647849" y="2949808"/>
            <a:ext cx="60899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 algn="just">
              <a:buAutoNum type="arabicPeriod"/>
            </a:pPr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Снижена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налоговая ставка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с 2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1 %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 отношении отдельных объектов недвижимого имущества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на 2022 год </a:t>
            </a:r>
            <a:endParaRPr lang="ru-RU" sz="2000" kern="0" dirty="0" smtClean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kern="0" dirty="0" smtClean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marL="85725" algn="just"/>
            <a:r>
              <a:rPr lang="ru-RU" sz="20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2. Внесены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изменения в Налоговый кодекс РФ, согласно которым налоговая база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 отношении отдельных объектов недвижимости за налоговый период 2023 года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определяется как их кадастровая стоимость </a:t>
            </a:r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на 1 января 2022 </a:t>
            </a:r>
            <a:r>
              <a:rPr lang="ru-RU" sz="20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года</a:t>
            </a:r>
            <a:endParaRPr lang="ru-RU" sz="2000" i="1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34009" y="2949808"/>
            <a:ext cx="54045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Снижение кадастровой стоимости отдельных объектов недвижимости</a:t>
            </a:r>
          </a:p>
        </p:txBody>
      </p:sp>
    </p:spTree>
    <p:extLst>
      <p:ext uri="{BB962C8B-B14F-4D97-AF65-F5344CB8AC3E}">
        <p14:creationId xmlns:p14="http://schemas.microsoft.com/office/powerpoint/2010/main" val="12972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200" spc="-49" dirty="0" smtClean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600" b="1" kern="1200" spc="-49" dirty="0" smtClean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600" b="1" kern="1200" spc="-49" dirty="0" smtClean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Нарушение логистических </a:t>
            </a:r>
            <a: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цепочек, </a:t>
            </a:r>
            <a:b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600" b="1" kern="1200" spc="-49" dirty="0">
                <a:solidFill>
                  <a:srgbClr val="E04E39"/>
                </a:solidFill>
                <a:latin typeface="Arial" pitchFamily="34" charset="0"/>
                <a:ea typeface="+mn-ea"/>
                <a:cs typeface="Arial" pitchFamily="34" charset="0"/>
              </a:rPr>
              <a:t>дефицит рынков сбыта</a:t>
            </a:r>
            <a:r>
              <a:rPr lang="ru-RU" sz="2800" b="1" dirty="0">
                <a:solidFill>
                  <a:srgbClr val="562212"/>
                </a:solidFill>
              </a:rPr>
              <a:t/>
            </a:r>
            <a:br>
              <a:rPr lang="ru-RU" sz="2800" b="1" dirty="0">
                <a:solidFill>
                  <a:srgbClr val="562212"/>
                </a:solidFill>
              </a:rPr>
            </a:br>
            <a:endParaRPr lang="ru-RU" sz="2800" b="1" kern="1200" spc="-49" dirty="0">
              <a:solidFill>
                <a:srgbClr val="E04E39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81" y="1908646"/>
            <a:ext cx="11799887" cy="7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668843" y="2179023"/>
            <a:ext cx="6768752" cy="5210440"/>
            <a:chOff x="407610" y="1961654"/>
            <a:chExt cx="5431364" cy="2004698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407610" y="2252461"/>
              <a:ext cx="5431364" cy="1713891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3219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9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50"/>
            <p:cNvSpPr>
              <a:spLocks noChangeArrowheads="1"/>
            </p:cNvSpPr>
            <p:nvPr/>
          </p:nvSpPr>
          <p:spPr bwMode="auto">
            <a:xfrm>
              <a:off x="850291" y="1961654"/>
              <a:ext cx="4478245" cy="345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532192">
                <a:spcAft>
                  <a:spcPts val="615"/>
                </a:spcAft>
              </a:pPr>
              <a:r>
                <a:rPr lang="ru-RU" sz="2800" b="1" i="1" dirty="0" smtClean="0">
                  <a:solidFill>
                    <a:srgbClr val="E04E39"/>
                  </a:solidFill>
                  <a:latin typeface="Arial" pitchFamily="34" charset="0"/>
                  <a:cs typeface="Arial" pitchFamily="34" charset="0"/>
                </a:rPr>
                <a:t>Что сделано</a:t>
              </a:r>
              <a:r>
                <a:rPr lang="ru-RU" sz="1900" b="1" dirty="0" smtClean="0">
                  <a:solidFill>
                    <a:srgbClr val="562212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1900" b="1" dirty="0">
                <a:solidFill>
                  <a:srgbClr val="56221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Группа 21"/>
          <p:cNvGrpSpPr>
            <a:grpSpLocks/>
          </p:cNvGrpSpPr>
          <p:nvPr/>
        </p:nvGrpSpPr>
        <p:grpSpPr bwMode="auto">
          <a:xfrm>
            <a:off x="7621088" y="2337864"/>
            <a:ext cx="5370325" cy="4701888"/>
            <a:chOff x="775315" y="1937681"/>
            <a:chExt cx="5730591" cy="3288018"/>
          </a:xfrm>
        </p:grpSpPr>
        <p:sp>
          <p:nvSpPr>
            <p:cNvPr id="14" name="Прямоугольник 13"/>
            <p:cNvSpPr/>
            <p:nvPr/>
          </p:nvSpPr>
          <p:spPr bwMode="auto">
            <a:xfrm>
              <a:off x="775315" y="2400740"/>
              <a:ext cx="5730591" cy="2824959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3219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9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Прямоугольник 50"/>
            <p:cNvSpPr>
              <a:spLocks noChangeArrowheads="1"/>
            </p:cNvSpPr>
            <p:nvPr/>
          </p:nvSpPr>
          <p:spPr bwMode="auto">
            <a:xfrm>
              <a:off x="1595562" y="1937681"/>
              <a:ext cx="4478245" cy="442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532192">
                <a:spcAft>
                  <a:spcPts val="615"/>
                </a:spcAft>
              </a:pPr>
              <a:r>
                <a:rPr lang="ru-RU" sz="2800" b="1" i="1" dirty="0">
                  <a:solidFill>
                    <a:srgbClr val="E04E39"/>
                  </a:solidFill>
                  <a:latin typeface="Arial" pitchFamily="34" charset="0"/>
                  <a:cs typeface="Arial" pitchFamily="34" charset="0"/>
                </a:rPr>
                <a:t>Что предлагают </a:t>
              </a:r>
            </a:p>
          </p:txBody>
        </p:sp>
      </p:grp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105" y="180454"/>
            <a:ext cx="1174273" cy="1643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527" y="649794"/>
            <a:ext cx="1174229" cy="1174229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7801558" y="3128367"/>
            <a:ext cx="501564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just">
              <a:buAutoNum type="arabicPeriod"/>
            </a:pPr>
            <a:r>
              <a:rPr lang="ru-RU" sz="24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Снижение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тарифов на железнодорожные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перевозки</a:t>
            </a:r>
          </a:p>
          <a:p>
            <a:pPr marL="85725"/>
            <a:endParaRPr lang="ru-RU" sz="24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marL="85725" algn="just"/>
            <a:r>
              <a:rPr lang="ru-RU" sz="24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Выделение </a:t>
            </a:r>
            <a:r>
              <a:rPr lang="ru-RU" sz="24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квот </a:t>
            </a:r>
            <a:r>
              <a:rPr lang="ru-RU" sz="24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подвижного состава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24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транспортировки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продукции </a:t>
            </a:r>
            <a:r>
              <a:rPr lang="ru-RU" sz="24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для субъектов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МСП</a:t>
            </a:r>
          </a:p>
          <a:p>
            <a:pPr marL="85725"/>
            <a:endParaRPr lang="ru-RU" sz="24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  <a:p>
            <a:pPr marL="85725" algn="just"/>
            <a:r>
              <a:rPr lang="ru-RU" sz="24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3. Компенсация </a:t>
            </a:r>
            <a:r>
              <a:rPr lang="ru-RU" sz="24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затрат на железнодорожные перевозки для субъектов МСП</a:t>
            </a:r>
          </a:p>
          <a:p>
            <a:endParaRPr lang="ru-RU" sz="20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3873" y="3148244"/>
            <a:ext cx="64807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1. Организована </a:t>
            </a:r>
            <a:r>
              <a:rPr lang="ru-RU" sz="24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«Линия поддержки бизнеса</a:t>
            </a:r>
            <a:r>
              <a:rPr lang="ru-RU" sz="2400" b="1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24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400" kern="0" dirty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единое окно по работе с обращениями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бизнеса), в том числе по таким проблемным направлениям, как логистика, импорт сырья и комплектующих, экспорт, таможня  </a:t>
            </a:r>
          </a:p>
          <a:p>
            <a:pPr algn="just"/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2. На порталах 813.</a:t>
            </a:r>
            <a:r>
              <a:rPr lang="en-US" sz="2400" kern="0" dirty="0" err="1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ru</a:t>
            </a:r>
            <a:r>
              <a:rPr lang="en-US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en-US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lenoblinvest.ru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собраны </a:t>
            </a:r>
            <a:r>
              <a:rPr lang="ru-RU" sz="2400" b="1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ключевые меры поддержки </a:t>
            </a:r>
            <a:r>
              <a:rPr lang="ru-RU" sz="2400" kern="0" dirty="0" smtClean="0">
                <a:solidFill>
                  <a:srgbClr val="562212"/>
                </a:solidFill>
                <a:latin typeface="Arial" pitchFamily="34" charset="0"/>
                <a:cs typeface="Arial" pitchFamily="34" charset="0"/>
              </a:rPr>
              <a:t>устойчивого развития экономики (федеральные и региональные меры поддержки)</a:t>
            </a:r>
            <a:endParaRPr lang="ru-RU" sz="2000" kern="0" dirty="0">
              <a:solidFill>
                <a:srgbClr val="56221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6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8872</TotalTime>
  <Words>727</Words>
  <Application>Microsoft Office PowerPoint</Application>
  <PresentationFormat>Произвольный</PresentationFormat>
  <Paragraphs>127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Office Theme</vt:lpstr>
      <vt:lpstr>1_Тема Office</vt:lpstr>
      <vt:lpstr>2_Тема Office</vt:lpstr>
      <vt:lpstr>3_Тема Office</vt:lpstr>
      <vt:lpstr>6_Тема Office</vt:lpstr>
      <vt:lpstr>  Системные проблемы предпринимательства  в условиях санкционной политики  и возможные пути их решения   Нерушай Светлана Ивановна                                                                                                         председатель комитета по развитию малого, среднего бизнеса  и потребительского рынка Ленинградской области   2022 год</vt:lpstr>
      <vt:lpstr>Презентация PowerPoint</vt:lpstr>
      <vt:lpstr>Проблемы </vt:lpstr>
      <vt:lpstr>  Дефицит оборотных средств,  кассовый разрыв   </vt:lpstr>
      <vt:lpstr>  Высокие тарифы на электроэнергию,   взаимодействие с ресурсоснабжающими организациями </vt:lpstr>
      <vt:lpstr>   Высокая стоимость услуг  по обращению с ТКО  </vt:lpstr>
      <vt:lpstr>    Дополнительные платежи ГУП «Леноблводоканал»    </vt:lpstr>
      <vt:lpstr>    Высокая кадастровая стоимость  объектов недвижимости    </vt:lpstr>
      <vt:lpstr> Нарушение логистических цепочек,  дефицит рынков сбыта </vt:lpstr>
      <vt:lpstr> Иные вопросы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Елена Алексеевна Тимонина</cp:lastModifiedBy>
  <cp:revision>656</cp:revision>
  <cp:lastPrinted>2022-06-21T14:24:41Z</cp:lastPrinted>
  <dcterms:modified xsi:type="dcterms:W3CDTF">2022-06-21T20:14:28Z</dcterms:modified>
</cp:coreProperties>
</file>